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331" r:id="rId6"/>
    <p:sldId id="356" r:id="rId7"/>
    <p:sldId id="332" r:id="rId8"/>
    <p:sldId id="573" r:id="rId9"/>
    <p:sldId id="443" r:id="rId10"/>
    <p:sldId id="436" r:id="rId11"/>
    <p:sldId id="546" r:id="rId12"/>
    <p:sldId id="576" r:id="rId13"/>
    <p:sldId id="533" r:id="rId14"/>
    <p:sldId id="538" r:id="rId15"/>
    <p:sldId id="344" r:id="rId16"/>
    <p:sldId id="402" r:id="rId17"/>
    <p:sldId id="404" r:id="rId18"/>
    <p:sldId id="491" r:id="rId19"/>
    <p:sldId id="493" r:id="rId20"/>
    <p:sldId id="550" r:id="rId21"/>
    <p:sldId id="349" r:id="rId22"/>
    <p:sldId id="549" r:id="rId23"/>
  </p:sldIdLst>
  <p:sldSz cx="9144000" cy="6858000" type="screen4x3"/>
  <p:notesSz cx="6797675" cy="99266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Wilkinson" initials="NW" lastIdx="51" clrIdx="0"/>
  <p:cmAuthor id="2" name="Crystal Busch" initials="CB" lastIdx="17" clrIdx="1"/>
  <p:cmAuthor id="3" name="Yilmaz, Egemen" initials="YE" lastIdx="10" clrIdx="2"/>
  <p:cmAuthor id="4" name="Szelest, Michal" initials="SM" lastIdx="1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500"/>
    <a:srgbClr val="CE1126"/>
    <a:srgbClr val="F95602"/>
    <a:srgbClr val="05B5C4"/>
    <a:srgbClr val="333399"/>
    <a:srgbClr val="4F2170"/>
    <a:srgbClr val="4D176F"/>
    <a:srgbClr val="9C5BCD"/>
    <a:srgbClr val="E9FBFB"/>
    <a:srgbClr val="D6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69627" autoAdjust="0"/>
  </p:normalViewPr>
  <p:slideViewPr>
    <p:cSldViewPr>
      <p:cViewPr varScale="1">
        <p:scale>
          <a:sx n="72" d="100"/>
          <a:sy n="72" d="100"/>
        </p:scale>
        <p:origin x="54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96553D-5A4C-4F27-BA8A-B5F7C15E18AD}" type="datetimeFigureOut">
              <a:rPr lang="en-US" smtClean="0"/>
              <a:t>6/17/2020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2B7C05-8E8E-4A77-BE10-AC05F938DD45}" type="slidenum">
              <a:rPr lang="en-US" smtClean="0"/>
              <a:t>‹#›</a:t>
            </a:fld>
            <a:endParaRPr lang="en-US" dirty="0"/>
          </a:p>
        </p:txBody>
      </p:sp>
    </p:spTree>
    <p:extLst>
      <p:ext uri="{BB962C8B-B14F-4D97-AF65-F5344CB8AC3E}">
        <p14:creationId xmlns:p14="http://schemas.microsoft.com/office/powerpoint/2010/main" val="4533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001 </a:t>
            </a:r>
          </a:p>
          <a:p>
            <a:pPr eaLnBrk="1" hangingPunct="1">
              <a:spcBef>
                <a:spcPct val="0"/>
              </a:spcBef>
            </a:pPr>
            <a:r>
              <a:rPr lang="en-US" altLang="en-US" sz="1100" dirty="0">
                <a:solidFill>
                  <a:srgbClr val="0070C0"/>
                </a:solidFill>
                <a:latin typeface="+mn-lt"/>
              </a:rPr>
              <a:t> </a:t>
            </a:r>
          </a:p>
          <a:p>
            <a:pPr eaLnBrk="1" hangingPunct="1">
              <a:spcBef>
                <a:spcPct val="0"/>
              </a:spcBef>
            </a:pPr>
            <a:r>
              <a:rPr lang="en-US" altLang="en-US" sz="1100" b="1" dirty="0">
                <a:latin typeface="+mn-lt"/>
              </a:rPr>
              <a:t>Audio:</a:t>
            </a:r>
          </a:p>
          <a:p>
            <a:r>
              <a:rPr lang="en-US" sz="1100" b="0" dirty="0">
                <a:solidFill>
                  <a:srgbClr val="4F2170"/>
                </a:solidFill>
                <a:latin typeface="+mn-lt"/>
                <a:cs typeface="Arial" panose="020B0604020202020204" pitchFamily="34" charset="0"/>
              </a:rPr>
              <a:t>[1x] Welcome</a:t>
            </a:r>
            <a:r>
              <a:rPr lang="en-US" sz="1100" b="0" baseline="0" dirty="0">
                <a:solidFill>
                  <a:srgbClr val="4F2170"/>
                </a:solidFill>
                <a:latin typeface="+mn-lt"/>
                <a:cs typeface="Arial" panose="020B0604020202020204" pitchFamily="34" charset="0"/>
              </a:rPr>
              <a:t> to this overview on Project Cost Management</a:t>
            </a:r>
            <a:r>
              <a:rPr lang="en-US" sz="1100" b="0" dirty="0">
                <a:solidFill>
                  <a:srgbClr val="4F2170"/>
                </a:solidFill>
                <a:latin typeface="+mn-lt"/>
                <a:cs typeface="Arial" panose="020B0604020202020204" pitchFamily="34" charset="0"/>
              </a:rPr>
              <a:t>!</a:t>
            </a:r>
          </a:p>
          <a:p>
            <a:endParaRPr lang="en-US" sz="1100" b="0" dirty="0">
              <a:solidFill>
                <a:srgbClr val="4F2170"/>
              </a:solidFill>
              <a:latin typeface="+mn-lt"/>
              <a:cs typeface="Arial" panose="020B0604020202020204" pitchFamily="34" charset="0"/>
            </a:endParaRPr>
          </a:p>
          <a:p>
            <a:r>
              <a:rPr lang="en-US" sz="1100" b="0" dirty="0">
                <a:solidFill>
                  <a:srgbClr val="4F2170"/>
                </a:solidFill>
                <a:latin typeface="+mn-lt"/>
                <a:cs typeface="Arial" panose="020B0604020202020204" pitchFamily="34" charset="0"/>
              </a:rPr>
              <a:t>[2x] </a:t>
            </a:r>
            <a:r>
              <a:rPr lang="en-US" sz="1200" kern="1200" dirty="0">
                <a:solidFill>
                  <a:schemeClr val="tx1"/>
                </a:solidFill>
                <a:effectLst/>
                <a:latin typeface="+mn-lt"/>
                <a:ea typeface="+mn-ea"/>
                <a:cs typeface="+mn-cs"/>
              </a:rPr>
              <a:t>This module covers the most important aspects of project cost management required to complete a project in line with our governance standards. Let’s begin! [4x] Click “Next” to continue.</a:t>
            </a:r>
            <a:r>
              <a:rPr lang="en-US" sz="1100" dirty="0">
                <a:solidFill>
                  <a:srgbClr val="4F2170"/>
                </a:solidFill>
                <a:latin typeface="Arial" panose="020B0604020202020204" pitchFamily="34" charset="0"/>
                <a:cs typeface="Arial" panose="020B0604020202020204" pitchFamily="34" charset="0"/>
              </a:rPr>
              <a:t>  </a:t>
            </a:r>
            <a:endParaRPr lang="en-US" sz="1100" b="0" dirty="0">
              <a:solidFill>
                <a:srgbClr val="4F2170"/>
              </a:solidFill>
              <a:latin typeface="+mn-lt"/>
              <a:cs typeface="Arial" panose="020B0604020202020204" pitchFamily="34" charset="0"/>
            </a:endParaRPr>
          </a:p>
          <a:p>
            <a:endParaRPr lang="en-US" altLang="en-US" sz="1100" dirty="0">
              <a:latin typeface="+mn-lt"/>
              <a:cs typeface="Arial" panose="020B0604020202020204" pitchFamily="34" charset="0"/>
            </a:endParaRPr>
          </a:p>
          <a:p>
            <a:pPr eaLnBrk="1" hangingPunct="1">
              <a:spcBef>
                <a:spcPct val="0"/>
              </a:spcBef>
            </a:pPr>
            <a:r>
              <a:rPr lang="en-US" altLang="en-US" sz="1100" b="1" dirty="0">
                <a:latin typeface="+mn-lt"/>
              </a:rPr>
              <a:t>Programming Notes:</a:t>
            </a:r>
            <a:r>
              <a:rPr lang="en-US" altLang="en-US" sz="1100" dirty="0">
                <a:latin typeface="+mn-lt"/>
              </a:rPr>
              <a:t> Fade in text in sync with narrator reading each. Show</a:t>
            </a:r>
            <a:r>
              <a:rPr lang="en-US" altLang="en-US" sz="1100" baseline="0" dirty="0">
                <a:latin typeface="+mn-lt"/>
              </a:rPr>
              <a:t> purple bar and </a:t>
            </a:r>
            <a:r>
              <a:rPr lang="en-US" sz="1100" kern="1200" dirty="0">
                <a:solidFill>
                  <a:schemeClr val="tx1"/>
                </a:solidFill>
                <a:effectLst/>
                <a:latin typeface="+mn-lt"/>
                <a:ea typeface="+mn-ea"/>
                <a:cs typeface="+mn-cs"/>
              </a:rPr>
              <a:t>International </a:t>
            </a:r>
            <a:r>
              <a:rPr lang="en-US" altLang="en-US" sz="1100" baseline="0" dirty="0">
                <a:latin typeface="+mn-lt"/>
              </a:rPr>
              <a:t> graphic using a wipe animation. Show the white arrow pointing to NEXT at the end of the timeline.</a:t>
            </a:r>
            <a:endParaRPr lang="en-US" altLang="en-US" sz="1100" dirty="0">
              <a:latin typeface="+mn-lt"/>
            </a:endParaRPr>
          </a:p>
          <a:p>
            <a:endParaRPr lang="en-US" altLang="en-US" sz="1100" b="1" dirty="0">
              <a:latin typeface="+mn-lt"/>
            </a:endParaRPr>
          </a:p>
          <a:p>
            <a:r>
              <a:rPr lang="en-US" altLang="en-US" sz="1100" b="1" dirty="0">
                <a:latin typeface="+mn-lt"/>
              </a:rPr>
              <a:t>Graphic(s): </a:t>
            </a:r>
            <a:r>
              <a:rPr lang="en-US" altLang="en-US" sz="1100" dirty="0">
                <a:latin typeface="+mn-lt"/>
              </a:rPr>
              <a:t> first slide in template – XX branding</a:t>
            </a:r>
          </a:p>
          <a:p>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1</a:t>
            </a:fld>
            <a:endParaRPr lang="en-US" dirty="0"/>
          </a:p>
        </p:txBody>
      </p:sp>
    </p:spTree>
    <p:extLst>
      <p:ext uri="{BB962C8B-B14F-4D97-AF65-F5344CB8AC3E}">
        <p14:creationId xmlns:p14="http://schemas.microsoft.com/office/powerpoint/2010/main" val="321059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b="0" dirty="0">
                <a:latin typeface="+mn-lt"/>
              </a:rPr>
              <a:t>00</a:t>
            </a:r>
            <a:r>
              <a:rPr lang="en-US" altLang="en-US" sz="1200" dirty="0">
                <a:latin typeface="+mn-lt"/>
              </a:rPr>
              <a:t>6</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sz="1200" i="0" kern="1200" dirty="0">
                <a:solidFill>
                  <a:schemeClr val="tx1"/>
                </a:solidFill>
                <a:effectLst/>
                <a:latin typeface="+mn-lt"/>
                <a:ea typeface="+mn-ea"/>
                <a:cs typeface="+mn-cs"/>
              </a:rPr>
              <a:t>Please match the cost management process step with the appropriate definition.  </a:t>
            </a:r>
            <a:r>
              <a:rPr lang="en-US" sz="1200" kern="1200" dirty="0">
                <a:solidFill>
                  <a:schemeClr val="tx1"/>
                </a:solidFill>
                <a:effectLst/>
                <a:latin typeface="+mn-lt"/>
                <a:ea typeface="+mn-ea"/>
                <a:cs typeface="+mn-cs"/>
              </a:rPr>
              <a:t>Click on “Check My Work” to discover if you are correct. </a:t>
            </a:r>
          </a:p>
          <a:p>
            <a:endParaRPr lang="en-US" alt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baseline="0" dirty="0">
                <a:latin typeface="+mn-lt"/>
              </a:rPr>
              <a:t> </a:t>
            </a:r>
            <a:r>
              <a:rPr lang="en-US" sz="1200" dirty="0">
                <a:solidFill>
                  <a:srgbClr val="7030A0"/>
                </a:solidFill>
                <a:latin typeface="Arial" panose="020B0604020202020204" pitchFamily="34" charset="0"/>
                <a:cs typeface="Arial" panose="020B0604020202020204" pitchFamily="34" charset="0"/>
              </a:rPr>
              <a:t>Program a matching question</a:t>
            </a:r>
            <a:r>
              <a:rPr lang="en-US" sz="1200" baseline="0" dirty="0">
                <a:solidFill>
                  <a:srgbClr val="7030A0"/>
                </a:solidFill>
                <a:latin typeface="Arial" panose="020B0604020202020204" pitchFamily="34" charset="0"/>
                <a:cs typeface="Arial" panose="020B0604020202020204" pitchFamily="34" charset="0"/>
              </a:rPr>
              <a:t> and program </a:t>
            </a:r>
            <a:r>
              <a:rPr lang="en-US" sz="1200" dirty="0">
                <a:solidFill>
                  <a:srgbClr val="7030A0"/>
                </a:solidFill>
                <a:latin typeface="Arial" panose="020B0604020202020204" pitchFamily="34" charset="0"/>
                <a:cs typeface="Arial" panose="020B0604020202020204" pitchFamily="34" charset="0"/>
              </a:rPr>
              <a:t>the Check My Work button to function as the Submit button. Please reorder the text boxes next to the letter answers so they aren’t in the</a:t>
            </a:r>
            <a:r>
              <a:rPr lang="en-US" sz="1200" baseline="0" dirty="0">
                <a:solidFill>
                  <a:srgbClr val="7030A0"/>
                </a:solidFill>
                <a:latin typeface="Arial" panose="020B0604020202020204" pitchFamily="34" charset="0"/>
                <a:cs typeface="Arial" panose="020B0604020202020204" pitchFamily="34" charset="0"/>
              </a:rPr>
              <a:t> order shown, but the order does not need to change upon each revisit to the screen. </a:t>
            </a:r>
            <a:r>
              <a:rPr lang="en-US" sz="1200" dirty="0">
                <a:solidFill>
                  <a:srgbClr val="7030A0"/>
                </a:solidFill>
                <a:latin typeface="Arial" panose="020B0604020202020204" pitchFamily="34" charset="0"/>
                <a:cs typeface="Arial" panose="020B0604020202020204" pitchFamily="34" charset="0"/>
              </a:rPr>
              <a:t>Program this question to allow two tries</a:t>
            </a:r>
            <a:r>
              <a:rPr lang="en-US" sz="1200" baseline="0" dirty="0">
                <a:solidFill>
                  <a:srgbClr val="7030A0"/>
                </a:solidFill>
                <a:latin typeface="Arial" panose="020B0604020202020204" pitchFamily="34" charset="0"/>
                <a:cs typeface="Arial" panose="020B0604020202020204" pitchFamily="34" charset="0"/>
              </a:rPr>
              <a:t> to answer correctly</a:t>
            </a:r>
            <a:r>
              <a:rPr lang="en-US" sz="1200" dirty="0">
                <a:solidFill>
                  <a:srgbClr val="7030A0"/>
                </a:solidFill>
                <a:latin typeface="Arial" panose="020B0604020202020204" pitchFamily="34" charset="0"/>
                <a:cs typeface="Arial" panose="020B0604020202020204" pitchFamily="34" charset="0"/>
              </a:rPr>
              <a:t>.</a:t>
            </a:r>
          </a:p>
          <a:p>
            <a:pPr eaLnBrk="1" hangingPunct="1">
              <a:spcBef>
                <a:spcPct val="0"/>
              </a:spcBef>
            </a:pPr>
            <a:endParaRPr lang="en-US" altLang="en-US" sz="1200" dirty="0">
              <a:latin typeface="+mn-lt"/>
            </a:endParaRPr>
          </a:p>
          <a:p>
            <a:pPr marL="0" indent="0">
              <a:buNone/>
            </a:pPr>
            <a:r>
              <a:rPr lang="en-US" sz="1200" b="1" dirty="0">
                <a:solidFill>
                  <a:srgbClr val="7030A0"/>
                </a:solidFill>
                <a:latin typeface="Arial" panose="020B0604020202020204" pitchFamily="34" charset="0"/>
                <a:cs typeface="Arial" panose="020B0604020202020204" pitchFamily="34" charset="0"/>
              </a:rPr>
              <a:t>Answers:</a:t>
            </a:r>
            <a:r>
              <a:rPr lang="en-US" sz="1200" b="1" baseline="0" dirty="0">
                <a:solidFill>
                  <a:srgbClr val="7030A0"/>
                </a:solidFill>
                <a:latin typeface="Arial" panose="020B0604020202020204" pitchFamily="34" charset="0"/>
                <a:cs typeface="Arial" panose="020B0604020202020204" pitchFamily="34" charset="0"/>
              </a:rPr>
              <a:t> </a:t>
            </a:r>
            <a:r>
              <a:rPr lang="en-US" sz="1200" b="1" dirty="0">
                <a:solidFill>
                  <a:srgbClr val="7030A0"/>
                </a:solidFill>
                <a:latin typeface="Arial" panose="020B0604020202020204" pitchFamily="34" charset="0"/>
                <a:cs typeface="Arial" panose="020B0604020202020204" pitchFamily="34" charset="0"/>
              </a:rPr>
              <a:t> </a:t>
            </a:r>
          </a:p>
          <a:p>
            <a:r>
              <a:rPr lang="en-US" sz="1200" kern="1200" dirty="0">
                <a:solidFill>
                  <a:schemeClr val="tx1"/>
                </a:solidFill>
                <a:effectLst/>
                <a:latin typeface="+mn-lt"/>
                <a:ea typeface="+mn-ea"/>
                <a:cs typeface="+mn-cs"/>
              </a:rPr>
              <a:t>Plan cost management – It outlines procedures and policies, roles and responsibilities for managing costs. It will also cover change management and escalation processes, reporting formats, and frequency.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Estimate costs – Using estimation tools and techniques to determine a grounded estimate of the costs of each element in the project.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Determine budget – The cost estimate for each work package is added up to get a total for the project and a cost baseline. Then other information is considered, such as the risk register or historical data, to judge whether the estimate is realistic.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Control costs – Keeping the actual costs and the planned budget in line using work performance information, cost forecasts, and change request updates.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Correct Feedback: </a:t>
            </a:r>
            <a:r>
              <a:rPr lang="en-US" sz="1200" kern="1200" dirty="0">
                <a:solidFill>
                  <a:schemeClr val="tx1"/>
                </a:solidFill>
                <a:effectLst/>
                <a:latin typeface="+mn-lt"/>
                <a:ea typeface="+mn-ea"/>
                <a:cs typeface="+mn-cs"/>
              </a:rPr>
              <a:t>Congratulations, you identified the correct process for each activity!</a:t>
            </a:r>
          </a:p>
          <a:p>
            <a:r>
              <a:rPr lang="en-US" sz="1200" b="1" kern="1200" dirty="0">
                <a:solidFill>
                  <a:schemeClr val="tx1"/>
                </a:solidFill>
                <a:effectLst/>
                <a:latin typeface="+mn-lt"/>
                <a:ea typeface="+mn-ea"/>
                <a:cs typeface="+mn-cs"/>
              </a:rPr>
              <a:t>Incorrect Feedback: </a:t>
            </a:r>
            <a:r>
              <a:rPr lang="en-US" sz="1200" kern="1200" dirty="0">
                <a:solidFill>
                  <a:schemeClr val="tx1"/>
                </a:solidFill>
                <a:effectLst/>
                <a:latin typeface="+mn-lt"/>
                <a:ea typeface="+mn-ea"/>
                <a:cs typeface="+mn-cs"/>
              </a:rPr>
              <a:t>It looks like you did not correctly identify the process for each activity, but please try again!</a:t>
            </a:r>
          </a:p>
          <a:p>
            <a:r>
              <a:rPr lang="en-US" sz="1200" b="1" kern="1200" dirty="0">
                <a:solidFill>
                  <a:schemeClr val="tx1"/>
                </a:solidFill>
                <a:effectLst/>
                <a:latin typeface="+mn-lt"/>
                <a:ea typeface="+mn-ea"/>
                <a:cs typeface="+mn-cs"/>
              </a:rPr>
              <a:t>Final explanation: </a:t>
            </a:r>
          </a:p>
          <a:p>
            <a:pPr lvl="0"/>
            <a:r>
              <a:rPr lang="en-US" sz="1200" kern="1200" dirty="0">
                <a:solidFill>
                  <a:schemeClr val="tx1"/>
                </a:solidFill>
                <a:effectLst/>
                <a:latin typeface="+mn-lt"/>
                <a:ea typeface="+mn-ea"/>
                <a:cs typeface="+mn-cs"/>
              </a:rPr>
              <a:t>Plan cost management begins with a cost management plan and describes how costs will be estimated and managed. </a:t>
            </a:r>
          </a:p>
          <a:p>
            <a:pPr lvl="0"/>
            <a:r>
              <a:rPr lang="en-US" sz="1200" kern="1200" dirty="0">
                <a:solidFill>
                  <a:schemeClr val="tx1"/>
                </a:solidFill>
                <a:effectLst/>
                <a:latin typeface="+mn-lt"/>
                <a:ea typeface="+mn-ea"/>
                <a:cs typeface="+mn-cs"/>
              </a:rPr>
              <a:t>Estimate costs involved a cost estimate assigned to each work package and then totaled. </a:t>
            </a:r>
          </a:p>
          <a:p>
            <a:pPr lvl="0"/>
            <a:r>
              <a:rPr lang="en-US" sz="1200" kern="1200" dirty="0">
                <a:solidFill>
                  <a:schemeClr val="tx1"/>
                </a:solidFill>
                <a:effectLst/>
                <a:latin typeface="+mn-lt"/>
                <a:ea typeface="+mn-ea"/>
                <a:cs typeface="+mn-cs"/>
              </a:rPr>
              <a:t>Determine budget is when the total cost estimate for each deliverable is added to get a project total. This is further supported by other information - such as the risk register or historical data - to judge whether the budget is realistic.</a:t>
            </a:r>
          </a:p>
          <a:p>
            <a:pPr lvl="0"/>
            <a:r>
              <a:rPr lang="en-US" sz="1200" kern="1200" dirty="0">
                <a:solidFill>
                  <a:schemeClr val="tx1"/>
                </a:solidFill>
                <a:effectLst/>
                <a:latin typeface="+mn-lt"/>
                <a:ea typeface="+mn-ea"/>
                <a:cs typeface="+mn-cs"/>
              </a:rPr>
              <a:t>Control costs involves efforts by the project leader to align actual costs to the planned costs using work performance information, cost forecasts, and change request updates. </a:t>
            </a:r>
          </a:p>
          <a:p>
            <a:endParaRPr lang="en-US" altLang="en-US" sz="1200" b="1" dirty="0">
              <a:latin typeface="+mn-lt"/>
            </a:endParaRPr>
          </a:p>
          <a:p>
            <a:r>
              <a:rPr lang="en-US" altLang="en-US" sz="1200" b="1" dirty="0">
                <a:latin typeface="+mn-lt"/>
              </a:rPr>
              <a:t>Graphic(s): </a:t>
            </a:r>
            <a:r>
              <a:rPr lang="en-US" altLang="en-US" sz="1200" dirty="0">
                <a:latin typeface="+mn-lt"/>
              </a:rPr>
              <a:t> XX branding – knowledge check </a:t>
            </a:r>
            <a:r>
              <a:rPr lang="en-US" altLang="en-US" sz="1200" baseline="0" dirty="0">
                <a:latin typeface="+mn-lt"/>
              </a:rPr>
              <a:t>slide</a:t>
            </a:r>
            <a:endParaRPr lang="en-US" altLang="en-US" sz="12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10</a:t>
            </a:fld>
            <a:endParaRPr lang="en-US" dirty="0"/>
          </a:p>
        </p:txBody>
      </p:sp>
    </p:spTree>
    <p:extLst>
      <p:ext uri="{BB962C8B-B14F-4D97-AF65-F5344CB8AC3E}">
        <p14:creationId xmlns:p14="http://schemas.microsoft.com/office/powerpoint/2010/main" val="42484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007</a:t>
            </a:r>
            <a:r>
              <a:rPr lang="en-US" altLang="en-US" sz="1100" baseline="0" dirty="0">
                <a:latin typeface="+mn-lt"/>
              </a:rPr>
              <a:t> continued</a:t>
            </a:r>
            <a:endParaRPr lang="en-US" altLang="en-US" sz="1100" dirty="0">
              <a:latin typeface="+mn-lt"/>
            </a:endParaRPr>
          </a:p>
          <a:p>
            <a:pPr eaLnBrk="1" hangingPunct="1">
              <a:spcBef>
                <a:spcPct val="0"/>
              </a:spcBef>
            </a:pPr>
            <a:r>
              <a:rPr lang="en-US" altLang="en-US" sz="1100" dirty="0">
                <a:solidFill>
                  <a:srgbClr val="0070C0"/>
                </a:solidFill>
                <a:latin typeface="+mn-lt"/>
              </a:rPr>
              <a:t> </a:t>
            </a:r>
          </a:p>
          <a:p>
            <a:pPr eaLnBrk="1" hangingPunct="1">
              <a:spcBef>
                <a:spcPct val="0"/>
              </a:spcBef>
            </a:pPr>
            <a:r>
              <a:rPr lang="en-US" altLang="en-US" sz="1100" b="1" dirty="0">
                <a:latin typeface="+mn-lt"/>
              </a:rPr>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F2170"/>
                </a:solidFill>
                <a:latin typeface="Arial" panose="020B0604020202020204" pitchFamily="34" charset="0"/>
                <a:cs typeface="Arial" panose="020B0604020202020204" pitchFamily="34" charset="0"/>
              </a:rPr>
              <a:t>[1x] Plan Cost Management is the first step in the cost management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rgbClr val="4F2170"/>
              </a:solidFill>
              <a:effectLst/>
              <a:latin typeface="Arial" panose="020B0604020202020204" pitchFamily="34" charset="0"/>
              <a:ea typeface="+mn-ea"/>
              <a:cs typeface="Arial" panose="020B0604020202020204" pitchFamily="34" charset="0"/>
            </a:endParaRPr>
          </a:p>
          <a:p>
            <a:pPr eaLnBrk="1" hangingPunct="1">
              <a:spcBef>
                <a:spcPct val="0"/>
              </a:spcBef>
            </a:pPr>
            <a:r>
              <a:rPr lang="en-US" altLang="en-US" sz="1100" b="1" dirty="0">
                <a:latin typeface="+mn-lt"/>
              </a:rPr>
              <a:t>Programming Notes:</a:t>
            </a:r>
            <a:r>
              <a:rPr lang="en-US" altLang="en-US" sz="1100" dirty="0">
                <a:latin typeface="+mn-lt"/>
              </a:rPr>
              <a:t> animate orange arrow box in with number 1 [1x]. Animate out when images in next instruction slide appear.</a:t>
            </a:r>
          </a:p>
          <a:p>
            <a:endParaRPr lang="en-US" altLang="en-US" sz="1100" b="1" dirty="0">
              <a:latin typeface="+mn-lt"/>
            </a:endParaRPr>
          </a:p>
          <a:p>
            <a:r>
              <a:rPr lang="en-US" altLang="en-US" sz="1100" b="1" dirty="0">
                <a:latin typeface="+mn-lt"/>
              </a:rPr>
              <a:t>Graphic(s): </a:t>
            </a:r>
            <a:r>
              <a:rPr lang="en-US" altLang="en-US" sz="1100" dirty="0">
                <a:latin typeface="+mn-lt"/>
              </a:rPr>
              <a:t> XX branding / colors</a:t>
            </a:r>
          </a:p>
          <a:p>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11</a:t>
            </a:fld>
            <a:endParaRPr lang="en-US" dirty="0"/>
          </a:p>
        </p:txBody>
      </p:sp>
    </p:spTree>
    <p:extLst>
      <p:ext uri="{BB962C8B-B14F-4D97-AF65-F5344CB8AC3E}">
        <p14:creationId xmlns:p14="http://schemas.microsoft.com/office/powerpoint/2010/main" val="263721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007 continued</a:t>
            </a:r>
          </a:p>
          <a:p>
            <a:pPr eaLnBrk="1" hangingPunct="1">
              <a:spcBef>
                <a:spcPct val="0"/>
              </a:spcBef>
            </a:pPr>
            <a:r>
              <a:rPr lang="en-US" altLang="en-US" sz="1100" dirty="0">
                <a:solidFill>
                  <a:srgbClr val="0070C0"/>
                </a:solidFill>
                <a:latin typeface="+mn-lt"/>
              </a:rPr>
              <a:t> </a:t>
            </a:r>
          </a:p>
          <a:p>
            <a:pPr eaLnBrk="1" hangingPunct="1">
              <a:spcBef>
                <a:spcPct val="0"/>
              </a:spcBef>
            </a:pPr>
            <a:r>
              <a:rPr lang="en-US" altLang="en-US" sz="1100" b="1" dirty="0">
                <a:latin typeface="+mn-lt"/>
              </a:rPr>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rgbClr val="4F2170"/>
                </a:solidFill>
                <a:effectLst/>
                <a:latin typeface="Arial" panose="020B0604020202020204" pitchFamily="34" charset="0"/>
                <a:ea typeface="+mn-ea"/>
                <a:cs typeface="Arial" panose="020B0604020202020204" pitchFamily="34" charset="0"/>
              </a:rPr>
              <a:t>[2x] </a:t>
            </a:r>
            <a:r>
              <a:rPr lang="en-US" sz="1200" kern="1200" dirty="0">
                <a:solidFill>
                  <a:schemeClr val="tx1"/>
                </a:solidFill>
                <a:effectLst/>
                <a:latin typeface="+mn-lt"/>
                <a:ea typeface="+mn-ea"/>
                <a:cs typeface="+mn-cs"/>
              </a:rPr>
              <a:t>Plan cost</a:t>
            </a:r>
            <a:r>
              <a:rPr lang="en-US" sz="1200" kern="1200" baseline="0" dirty="0">
                <a:solidFill>
                  <a:schemeClr val="tx1"/>
                </a:solidFill>
                <a:effectLst/>
                <a:latin typeface="+mn-lt"/>
                <a:ea typeface="+mn-ea"/>
                <a:cs typeface="+mn-cs"/>
              </a:rPr>
              <a:t> management focuses on establishing a cost management system for the project.</a:t>
            </a:r>
            <a:endParaRPr lang="en-US" sz="1200" kern="1200" dirty="0">
              <a:solidFill>
                <a:schemeClr val="tx1"/>
              </a:solidFill>
              <a:effectLst/>
              <a:latin typeface="+mn-lt"/>
              <a:ea typeface="+mn-ea"/>
              <a:cs typeface="+mn-cs"/>
            </a:endParaRPr>
          </a:p>
          <a:p>
            <a:endParaRPr lang="en-US" sz="1100" dirty="0">
              <a:solidFill>
                <a:srgbClr val="4F2170"/>
              </a:solidFill>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mn-lt"/>
              </a:rPr>
              <a:t>Programming Notes:</a:t>
            </a:r>
            <a:r>
              <a:rPr lang="en-US" altLang="en-US" sz="1100" dirty="0">
                <a:latin typeface="+mn-lt"/>
              </a:rPr>
              <a:t> Animate in </a:t>
            </a:r>
            <a:r>
              <a:rPr lang="en-US" altLang="en-US" sz="1100" baseline="0" dirty="0">
                <a:latin typeface="+mn-lt"/>
              </a:rPr>
              <a:t>scope processes circle diagram [2x].</a:t>
            </a:r>
            <a:r>
              <a:rPr lang="en-US" altLang="en-US" sz="1100" dirty="0">
                <a:latin typeface="+mn-lt"/>
              </a:rPr>
              <a:t> Red highlight should appear when narrator says</a:t>
            </a:r>
            <a:r>
              <a:rPr lang="en-US" altLang="en-US" sz="1100" baseline="0" dirty="0">
                <a:latin typeface="+mn-lt"/>
              </a:rPr>
              <a:t> ‘creation of schedule management plan in [2x]. </a:t>
            </a:r>
          </a:p>
          <a:p>
            <a:pPr eaLnBrk="1" hangingPunct="1">
              <a:spcBef>
                <a:spcPct val="0"/>
              </a:spcBef>
            </a:pPr>
            <a:endParaRPr lang="en-US" altLang="en-US"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rPr>
              <a:t>Graphic(s): </a:t>
            </a:r>
            <a:r>
              <a:rPr lang="en-US" altLang="en-US" sz="1100" dirty="0">
                <a:latin typeface="+mn-lt"/>
              </a:rPr>
              <a:t> XX branding / colors and scope management process graphic</a:t>
            </a:r>
          </a:p>
          <a:p>
            <a:endParaRPr lang="en-US" altLang="en-US" sz="1100" dirty="0">
              <a:latin typeface="+mn-lt"/>
            </a:endParaRPr>
          </a:p>
          <a:p>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12</a:t>
            </a:fld>
            <a:endParaRPr lang="en-US" dirty="0"/>
          </a:p>
        </p:txBody>
      </p:sp>
    </p:spTree>
    <p:extLst>
      <p:ext uri="{BB962C8B-B14F-4D97-AF65-F5344CB8AC3E}">
        <p14:creationId xmlns:p14="http://schemas.microsoft.com/office/powerpoint/2010/main" val="419024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007</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pPr marL="0" indent="0">
              <a:buFont typeface="Arial" panose="020B0604020202020204" pitchFamily="34" charset="0"/>
              <a:buNone/>
            </a:pPr>
            <a:r>
              <a:rPr lang="en-US" sz="1200" baseline="0" dirty="0">
                <a:solidFill>
                  <a:srgbClr val="4F2170"/>
                </a:solidFill>
                <a:latin typeface="Arial" panose="020B0604020202020204" pitchFamily="34" charset="0"/>
                <a:cs typeface="Arial" panose="020B0604020202020204" pitchFamily="34" charset="0"/>
              </a:rPr>
              <a:t>[7x] What is the project cost management plan?</a:t>
            </a:r>
          </a:p>
          <a:p>
            <a:pPr marL="0" indent="0">
              <a:buFont typeface="Arial" panose="020B0604020202020204" pitchFamily="34" charset="0"/>
              <a:buNone/>
            </a:pPr>
            <a:r>
              <a:rPr lang="en-US" sz="1200" baseline="0" dirty="0">
                <a:solidFill>
                  <a:srgbClr val="4F2170"/>
                </a:solidFill>
                <a:latin typeface="Arial" panose="020B0604020202020204" pitchFamily="34" charset="0"/>
                <a:cs typeface="Arial" panose="020B0604020202020204" pitchFamily="34" charset="0"/>
              </a:rPr>
              <a:t>[8x] What is documented in the cost management plan?</a:t>
            </a:r>
          </a:p>
          <a:p>
            <a:pPr marL="0" indent="0">
              <a:buFont typeface="Arial" panose="020B0604020202020204" pitchFamily="34" charset="0"/>
              <a:buNone/>
            </a:pPr>
            <a:r>
              <a:rPr lang="en-US" sz="1200" baseline="0" dirty="0">
                <a:solidFill>
                  <a:srgbClr val="4F2170"/>
                </a:solidFill>
                <a:latin typeface="Arial" panose="020B0604020202020204" pitchFamily="34" charset="0"/>
                <a:cs typeface="Arial" panose="020B0604020202020204" pitchFamily="34" charset="0"/>
              </a:rPr>
              <a:t>[9x] What sources of information are helpful to create project cost management plan?</a:t>
            </a:r>
          </a:p>
          <a:p>
            <a:pPr marL="0" indent="0">
              <a:buFont typeface="Arial" panose="020B0604020202020204" pitchFamily="34" charset="0"/>
              <a:buNone/>
            </a:pPr>
            <a:endParaRPr lang="en-US" sz="1200" baseline="0" dirty="0">
              <a:solidFill>
                <a:srgbClr val="4F217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solidFill>
                  <a:srgbClr val="4F2170"/>
                </a:solidFill>
                <a:latin typeface="Arial" panose="020B0604020202020204" pitchFamily="34" charset="0"/>
                <a:cs typeface="Arial" panose="020B0604020202020204" pitchFamily="34" charset="0"/>
              </a:rPr>
              <a:t>Click </a:t>
            </a:r>
            <a:r>
              <a:rPr lang="en-US" sz="1200" baseline="0" dirty="0">
                <a:solidFill>
                  <a:srgbClr val="4F2170"/>
                </a:solidFill>
                <a:latin typeface="Arial" panose="020B0604020202020204" pitchFamily="34" charset="0"/>
                <a:cs typeface="Arial" panose="020B0604020202020204" pitchFamily="34" charset="0"/>
              </a:rPr>
              <a:t>each of the purple boxes to discover the answers to the questions shown.</a:t>
            </a:r>
            <a:endParaRPr lang="en-US" sz="1200" dirty="0">
              <a:solidFill>
                <a:srgbClr val="4F2170"/>
              </a:solidFill>
              <a:latin typeface="Arial" panose="020B0604020202020204" pitchFamily="34" charset="0"/>
              <a:cs typeface="Arial" panose="020B0604020202020204" pitchFamily="34" charset="0"/>
            </a:endParaRPr>
          </a:p>
          <a:p>
            <a:endParaRPr lang="en-US" alt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Animate in purple</a:t>
            </a:r>
            <a:r>
              <a:rPr lang="en-US" altLang="en-US" sz="1200" baseline="0" dirty="0">
                <a:latin typeface="+mn-lt"/>
              </a:rPr>
              <a:t> box [5x-8x]. </a:t>
            </a:r>
            <a:r>
              <a:rPr lang="en-US" altLang="en-US" sz="1200" dirty="0">
                <a:latin typeface="+mn-lt"/>
              </a:rPr>
              <a:t>Show</a:t>
            </a:r>
            <a:r>
              <a:rPr lang="en-US" altLang="en-US" sz="1200" baseline="0" dirty="0">
                <a:latin typeface="+mn-lt"/>
              </a:rPr>
              <a:t> white fill box with purple text when mouse clicks the purple box to the left</a:t>
            </a:r>
            <a:r>
              <a:rPr lang="en-US" altLang="en-US" sz="1200" dirty="0">
                <a:latin typeface="+mn-lt"/>
              </a:rPr>
              <a:t>.</a:t>
            </a:r>
            <a:r>
              <a:rPr lang="en-US" altLang="en-US" sz="1200" baseline="0" dirty="0">
                <a:latin typeface="+mn-lt"/>
              </a:rPr>
              <a:t> Change color of selected box to a lighter purple (see example on this slide) when it is selected, back to dark when not selected. Show the white arrow pointing to NEXT at the end of the timeline.</a:t>
            </a:r>
            <a:endParaRPr lang="en-US" altLang="en-US" sz="1200" dirty="0">
              <a:latin typeface="+mn-lt"/>
            </a:endParaRPr>
          </a:p>
          <a:p>
            <a:endParaRPr lang="en-US" altLang="en-US" sz="1200" b="1" dirty="0">
              <a:latin typeface="+mn-lt"/>
            </a:endParaRPr>
          </a:p>
          <a:p>
            <a:r>
              <a:rPr lang="en-US" altLang="en-US" sz="1200" b="1" dirty="0">
                <a:latin typeface="+mn-lt"/>
              </a:rPr>
              <a:t>Click/reveal questions</a:t>
            </a:r>
            <a:r>
              <a:rPr lang="en-US" altLang="en-US" sz="1200" b="1" baseline="0" dirty="0">
                <a:latin typeface="+mn-lt"/>
              </a:rPr>
              <a:t> and answers</a:t>
            </a:r>
            <a:r>
              <a:rPr lang="en-US" altLang="en-US" sz="1200" b="1"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What is project cost management plan</a:t>
            </a:r>
            <a:r>
              <a:rPr lang="en-US" sz="1200" baseline="0" dirty="0">
                <a:solidFill>
                  <a:srgbClr val="4F2170"/>
                </a:solidFill>
                <a:latin typeface="Arial" panose="020B0604020202020204" pitchFamily="34" charset="0"/>
                <a:cs typeface="Arial" panose="020B0604020202020204" pitchFamily="34" charset="0"/>
              </a:rPr>
              <a:t>? – </a:t>
            </a:r>
            <a:r>
              <a:rPr lang="en-GB" sz="1200" kern="1200" dirty="0">
                <a:solidFill>
                  <a:schemeClr val="tx1"/>
                </a:solidFill>
                <a:effectLst/>
                <a:latin typeface="+mn-lt"/>
                <a:ea typeface="+mn-ea"/>
                <a:cs typeface="+mn-cs"/>
              </a:rPr>
              <a:t>The Cost Management Plan is a document that clearly defines how the costs on a project will be managed throughout the project’s lifecycle</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4F217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What is documented in the cost management plan</a:t>
            </a:r>
            <a:r>
              <a:rPr lang="en-US" sz="1200" baseline="0" dirty="0">
                <a:solidFill>
                  <a:srgbClr val="4F217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F2170"/>
                </a:solidFill>
                <a:latin typeface="Arial" panose="020B0604020202020204" pitchFamily="34" charset="0"/>
                <a:cs typeface="Arial" panose="020B0604020202020204" pitchFamily="34" charset="0"/>
              </a:rPr>
              <a:t>It identifies: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F2170"/>
                </a:solidFill>
                <a:latin typeface="Arial" panose="020B0604020202020204" pitchFamily="34" charset="0"/>
                <a:cs typeface="Arial" panose="020B0604020202020204" pitchFamily="34" charset="0"/>
              </a:rPr>
              <a:t>• Who is responsible for managing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F2170"/>
                </a:solidFill>
                <a:latin typeface="Arial" panose="020B0604020202020204" pitchFamily="34" charset="0"/>
                <a:cs typeface="Arial" panose="020B0604020202020204" pitchFamily="34" charset="0"/>
              </a:rPr>
              <a:t>• Who has the authority to approve changes to the project or its budget; and the change approval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F2170"/>
                </a:solidFill>
                <a:latin typeface="Arial" panose="020B0604020202020204" pitchFamily="34" charset="0"/>
                <a:cs typeface="Arial" panose="020B0604020202020204" pitchFamily="34" charset="0"/>
              </a:rPr>
              <a:t>• How cost performance is quantitatively measured and reported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4F2170"/>
                </a:solidFill>
                <a:latin typeface="Arial" panose="020B0604020202020204" pitchFamily="34" charset="0"/>
                <a:cs typeface="Arial" panose="020B0604020202020204" pitchFamily="34" charset="0"/>
              </a:rPr>
              <a:t>• The report formats, </a:t>
            </a:r>
            <a:r>
              <a:rPr lang="en-US" sz="1200" b="0" baseline="0" dirty="0">
                <a:solidFill>
                  <a:srgbClr val="4F2170"/>
                </a:solidFill>
                <a:latin typeface="Arial" panose="020B0604020202020204" pitchFamily="34" charset="0"/>
                <a:cs typeface="Arial" panose="020B0604020202020204" pitchFamily="34" charset="0"/>
              </a:rPr>
              <a:t>source</a:t>
            </a:r>
            <a:r>
              <a:rPr lang="pl-PL" sz="1200" b="0" baseline="0" dirty="0">
                <a:solidFill>
                  <a:srgbClr val="4F2170"/>
                </a:solidFill>
                <a:latin typeface="Arial" panose="020B0604020202020204" pitchFamily="34" charset="0"/>
                <a:cs typeface="Arial" panose="020B0604020202020204" pitchFamily="34" charset="0"/>
              </a:rPr>
              <a:t>s</a:t>
            </a:r>
            <a:r>
              <a:rPr lang="en-US" sz="1200" baseline="0" dirty="0">
                <a:solidFill>
                  <a:srgbClr val="4F2170"/>
                </a:solidFill>
                <a:latin typeface="Arial" panose="020B0604020202020204" pitchFamily="34" charset="0"/>
                <a:cs typeface="Arial" panose="020B0604020202020204" pitchFamily="34" charset="0"/>
              </a:rPr>
              <a:t> of information, frequency, and to whom they are 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4F2170"/>
              </a:solidFill>
              <a:latin typeface="Arial" panose="020B0604020202020204" pitchFamily="34" charset="0"/>
              <a:cs typeface="Arial" panose="020B0604020202020204" pitchFamily="34" charset="0"/>
            </a:endParaRPr>
          </a:p>
          <a:p>
            <a:r>
              <a:rPr lang="en-US" sz="1200" kern="1200" dirty="0">
                <a:solidFill>
                  <a:schemeClr val="tx1"/>
                </a:solidFill>
                <a:effectLst/>
                <a:latin typeface="+mn-lt"/>
                <a:ea typeface="+mn-ea"/>
                <a:cs typeface="+mn-cs"/>
              </a:rPr>
              <a:t>What sources of information are helpful to create Project Cost management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project management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charter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Historical data from similar projects and their post-evaluation studies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External factors (</a:t>
            </a:r>
            <a:r>
              <a:rPr lang="en-GB" sz="1200" kern="1200" dirty="0">
                <a:solidFill>
                  <a:schemeClr val="tx1"/>
                </a:solidFill>
                <a:effectLst/>
                <a:latin typeface="+mn-lt"/>
                <a:ea typeface="+mn-ea"/>
                <a:cs typeface="+mn-cs"/>
              </a:rPr>
              <a:t>conditions, not under the immediate control of the team, that influence, constrain, or direct the project) </a:t>
            </a:r>
            <a:r>
              <a:rPr lang="en-US" sz="1200" strike="sngStrike"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 factors including the company’s organizational processes</a:t>
            </a:r>
            <a:r>
              <a:rPr lang="pl-PL"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procedures.</a:t>
            </a:r>
            <a:endParaRPr lang="en-US" sz="1200" strike="sngStrike" kern="1200" baseline="0" dirty="0">
              <a:solidFill>
                <a:schemeClr val="tx1"/>
              </a:solidFill>
              <a:effectLst/>
              <a:latin typeface="+mn-lt"/>
              <a:ea typeface="+mn-ea"/>
              <a:cs typeface="+mn-cs"/>
            </a:endParaRPr>
          </a:p>
          <a:p>
            <a:pPr marL="0" indent="0">
              <a:buFont typeface="Arial" panose="020B0604020202020204" pitchFamily="34" charset="0"/>
              <a:buNone/>
            </a:pPr>
            <a:endParaRPr lang="en-US" altLang="en-US" sz="1200" b="1" dirty="0">
              <a:latin typeface="+mn-lt"/>
            </a:endParaRPr>
          </a:p>
          <a:p>
            <a:r>
              <a:rPr lang="en-US" altLang="en-US" sz="1200" b="1" dirty="0">
                <a:latin typeface="+mn-lt"/>
              </a:rPr>
              <a:t>Graphic(s): </a:t>
            </a:r>
            <a:r>
              <a:rPr lang="en-US" altLang="en-US" sz="1200" dirty="0">
                <a:latin typeface="+mn-lt"/>
              </a:rPr>
              <a:t> XX branding / colors</a:t>
            </a:r>
          </a:p>
          <a:p>
            <a:endParaRPr lang="en-US" altLang="en-US" sz="1200"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C22B7C05-8E8E-4A77-BE10-AC05F938DD45}" type="slidenum">
              <a:rPr lang="en-US" smtClean="0"/>
              <a:t>13</a:t>
            </a:fld>
            <a:endParaRPr lang="en-US" dirty="0"/>
          </a:p>
        </p:txBody>
      </p:sp>
    </p:spTree>
    <p:extLst>
      <p:ext uri="{BB962C8B-B14F-4D97-AF65-F5344CB8AC3E}">
        <p14:creationId xmlns:p14="http://schemas.microsoft.com/office/powerpoint/2010/main" val="1357296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008 continued</a:t>
            </a:r>
          </a:p>
          <a:p>
            <a:endParaRPr lang="en-US" altLang="en-US" sz="1200" dirty="0">
              <a:solidFill>
                <a:srgbClr val="0070C0"/>
              </a:solidFill>
              <a:latin typeface="+mn-lt"/>
            </a:endParaRPr>
          </a:p>
          <a:p>
            <a:pPr eaLnBrk="1" hangingPunct="1">
              <a:spcBef>
                <a:spcPct val="0"/>
              </a:spcBef>
            </a:pPr>
            <a:r>
              <a:rPr lang="en-US" altLang="en-US" sz="1200" b="1" dirty="0">
                <a:latin typeface="+mn-lt"/>
              </a:rPr>
              <a:t>Audio:</a:t>
            </a:r>
          </a:p>
          <a:p>
            <a:pPr marL="0" indent="0">
              <a:buFont typeface="Arial" panose="020B0604020202020204" pitchFamily="34" charset="0"/>
              <a:buNone/>
            </a:pPr>
            <a:r>
              <a:rPr lang="en-US" sz="1200" dirty="0">
                <a:solidFill>
                  <a:srgbClr val="4F2170"/>
                </a:solidFill>
                <a:latin typeface="Arial" panose="020B0604020202020204" pitchFamily="34" charset="0"/>
                <a:cs typeface="Arial" panose="020B0604020202020204" pitchFamily="34" charset="0"/>
              </a:rPr>
              <a:t>[1x] </a:t>
            </a:r>
            <a:r>
              <a:rPr lang="en-US" sz="1200" kern="1200" dirty="0">
                <a:solidFill>
                  <a:schemeClr val="tx1"/>
                </a:solidFill>
                <a:effectLst/>
                <a:latin typeface="+mn-lt"/>
                <a:ea typeface="+mn-ea"/>
                <a:cs typeface="+mn-cs"/>
              </a:rPr>
              <a:t>What should the cost management plan include?</a:t>
            </a:r>
          </a:p>
          <a:p>
            <a:pPr marL="0" indent="0">
              <a:buFont typeface="Arial" panose="020B0604020202020204" pitchFamily="34" charset="0"/>
              <a:buNone/>
            </a:pPr>
            <a:endParaRPr lang="en-US" sz="1200" baseline="0" dirty="0">
              <a:solidFill>
                <a:srgbClr val="4F217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Teal</a:t>
            </a:r>
            <a:r>
              <a:rPr lang="en-US" altLang="en-US" sz="1200" baseline="0" dirty="0">
                <a:latin typeface="+mn-lt"/>
              </a:rPr>
              <a:t> man wondering and purple rectangle (using wipe downward) should animate in along with question on other side, then animate text question out when next animations appear in sync with narration in next instruction slide.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b="1" dirty="0">
              <a:latin typeface="+mn-lt"/>
            </a:endParaRPr>
          </a:p>
          <a:p>
            <a:r>
              <a:rPr lang="en-US" altLang="en-US" sz="1200" b="1" dirty="0">
                <a:latin typeface="+mn-lt"/>
              </a:rPr>
              <a:t>Graphic(s): </a:t>
            </a:r>
            <a:r>
              <a:rPr lang="en-US" altLang="en-US" sz="1200" dirty="0">
                <a:latin typeface="+mn-lt"/>
              </a:rPr>
              <a:t> XX branding / colors &amp; image</a:t>
            </a:r>
          </a:p>
        </p:txBody>
      </p:sp>
      <p:sp>
        <p:nvSpPr>
          <p:cNvPr id="4" name="Slide Number Placeholder 3"/>
          <p:cNvSpPr>
            <a:spLocks noGrp="1"/>
          </p:cNvSpPr>
          <p:nvPr>
            <p:ph type="sldNum" sz="quarter" idx="10"/>
          </p:nvPr>
        </p:nvSpPr>
        <p:spPr/>
        <p:txBody>
          <a:bodyPr/>
          <a:lstStyle/>
          <a:p>
            <a:fld id="{C22B7C05-8E8E-4A77-BE10-AC05F938DD45}" type="slidenum">
              <a:rPr lang="en-US" smtClean="0"/>
              <a:t>14</a:t>
            </a:fld>
            <a:endParaRPr lang="en-US" dirty="0"/>
          </a:p>
        </p:txBody>
      </p:sp>
    </p:spTree>
    <p:extLst>
      <p:ext uri="{BB962C8B-B14F-4D97-AF65-F5344CB8AC3E}">
        <p14:creationId xmlns:p14="http://schemas.microsoft.com/office/powerpoint/2010/main" val="32092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008 continued</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sz="1200" kern="1200" dirty="0">
                <a:solidFill>
                  <a:schemeClr val="tx1"/>
                </a:solidFill>
                <a:effectLst/>
                <a:latin typeface="+mn-lt"/>
                <a:ea typeface="+mn-ea"/>
                <a:cs typeface="+mn-cs"/>
              </a:rPr>
              <a:t>[2x] Governance, cost measurements, and reporting formats;</a:t>
            </a:r>
            <a:r>
              <a:rPr lang="en-US" sz="1200" strike="sngStrike" kern="1200" baseline="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[3x] project budget – the total amount of money allocated to realize the project;</a:t>
            </a:r>
          </a:p>
          <a:p>
            <a:r>
              <a:rPr lang="en-US" sz="1200" kern="1200" dirty="0">
                <a:solidFill>
                  <a:schemeClr val="tx1"/>
                </a:solidFill>
                <a:effectLst/>
                <a:latin typeface="+mn-lt"/>
                <a:ea typeface="+mn-ea"/>
                <a:cs typeface="+mn-cs"/>
              </a:rPr>
              <a:t>[4x] the cost variance responses – your approach if over or under spend is identified; the responses may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reallocation of costs within the budget positions,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reduced project scope,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reduced quality,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alternative supply solution, 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increased budget – requiring a supplementary Appropriation Request;</a:t>
            </a:r>
          </a:p>
          <a:p>
            <a:r>
              <a:rPr lang="en-US" sz="1200" kern="1200" dirty="0">
                <a:solidFill>
                  <a:schemeClr val="tx1"/>
                </a:solidFill>
                <a:effectLst/>
                <a:latin typeface="+mn-lt"/>
                <a:ea typeface="+mn-ea"/>
                <a:cs typeface="+mn-cs"/>
              </a:rPr>
              <a:t>[5x] a cost change control process – how adjustments or cost reallocations will be managed and approved;</a:t>
            </a:r>
          </a:p>
          <a:p>
            <a:r>
              <a:rPr lang="en-US" sz="1200" kern="1200" dirty="0">
                <a:solidFill>
                  <a:schemeClr val="tx1"/>
                </a:solidFill>
                <a:effectLst/>
                <a:latin typeface="+mn-lt"/>
                <a:ea typeface="+mn-ea"/>
                <a:cs typeface="+mn-cs"/>
              </a:rPr>
              <a:t>[6x] and the escalation process – how to proceed if cost variances cannot be </a:t>
            </a:r>
            <a:r>
              <a:rPr lang="en-US" sz="1200" b="0" kern="1200" dirty="0">
                <a:solidFill>
                  <a:schemeClr val="tx1"/>
                </a:solidFill>
                <a:effectLst/>
                <a:latin typeface="+mn-lt"/>
                <a:ea typeface="+mn-ea"/>
                <a:cs typeface="+mn-cs"/>
              </a:rPr>
              <a:t>mitigate</a:t>
            </a:r>
            <a:r>
              <a:rPr lang="pl-PL" sz="1200" b="0" kern="1200" dirty="0">
                <a:solidFill>
                  <a:schemeClr val="tx1"/>
                </a:solidFill>
                <a:effectLst/>
                <a:latin typeface="+mn-lt"/>
                <a:ea typeface="+mn-ea"/>
                <a:cs typeface="+mn-cs"/>
              </a:rPr>
              <a:t>d</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within approved budget.</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baseline="0" dirty="0">
                <a:solidFill>
                  <a:srgbClr val="4F2170"/>
                </a:solidFill>
                <a:latin typeface="Arial" panose="020B0604020202020204" pitchFamily="34" charset="0"/>
                <a:cs typeface="Arial" panose="020B0604020202020204" pitchFamily="34" charset="0"/>
              </a:rPr>
              <a:t>Click on PM Professor to learn more about cost control processes and reporting formats.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Animate in next purple panel using a wipe</a:t>
            </a:r>
            <a:r>
              <a:rPr lang="en-US" altLang="en-US" sz="1200" baseline="0" dirty="0">
                <a:latin typeface="+mn-lt"/>
              </a:rPr>
              <a:t>, and fade or wipe in text along with appropriate bullets, noting that the first two should appear with this screen as they were already covered. </a:t>
            </a:r>
            <a:r>
              <a:rPr lang="en-US" altLang="en-US" sz="1200" dirty="0">
                <a:latin typeface="+mn-lt"/>
              </a:rPr>
              <a:t>Animate out for next instruction slide</a:t>
            </a:r>
            <a:r>
              <a:rPr lang="en-US" altLang="en-US" sz="1200" baseline="0" dirty="0">
                <a:latin typeface="+mn-lt"/>
              </a:rPr>
              <a:t>.  </a:t>
            </a:r>
          </a:p>
          <a:p>
            <a:pPr eaLnBrk="1" hangingPunct="1">
              <a:spcBef>
                <a:spcPct val="0"/>
              </a:spcBef>
            </a:pPr>
            <a:endParaRPr lang="en-US" altLang="en-US" sz="1200" b="1" dirty="0">
              <a:latin typeface="+mn-lt"/>
            </a:endParaRPr>
          </a:p>
          <a:p>
            <a:r>
              <a:rPr lang="en-US" altLang="en-US" sz="1200" b="1" dirty="0">
                <a:latin typeface="+mn-lt"/>
              </a:rPr>
              <a:t>Graphic(s): </a:t>
            </a:r>
            <a:r>
              <a:rPr lang="en-US" altLang="en-US" sz="1200" dirty="0">
                <a:latin typeface="+mn-lt"/>
              </a:rPr>
              <a:t> XX branding / colors</a:t>
            </a:r>
          </a:p>
          <a:p>
            <a:endParaRPr lang="en-US" alt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C22B7C05-8E8E-4A77-BE10-AC05F938DD45}" type="slidenum">
              <a:rPr lang="en-US" smtClean="0"/>
              <a:t>15</a:t>
            </a:fld>
            <a:endParaRPr lang="en-US" dirty="0"/>
          </a:p>
        </p:txBody>
      </p:sp>
    </p:spTree>
    <p:extLst>
      <p:ext uri="{BB962C8B-B14F-4D97-AF65-F5344CB8AC3E}">
        <p14:creationId xmlns:p14="http://schemas.microsoft.com/office/powerpoint/2010/main" val="223316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008</a:t>
            </a:r>
            <a:r>
              <a:rPr lang="en-US" altLang="en-US" sz="1200" baseline="0" dirty="0">
                <a:latin typeface="+mn-lt"/>
              </a:rPr>
              <a:t> lightbox slide</a:t>
            </a:r>
            <a:endParaRPr lang="en-US" altLang="en-US" sz="1200" dirty="0">
              <a:latin typeface="+mn-lt"/>
            </a:endParaRP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sz="1200" dirty="0">
                <a:solidFill>
                  <a:srgbClr val="4F2170"/>
                </a:solidFill>
                <a:latin typeface="Arial" panose="020B0604020202020204" pitchFamily="34" charset="0"/>
                <a:cs typeface="Arial" panose="020B0604020202020204" pitchFamily="34" charset="0"/>
              </a:rPr>
              <a:t>none</a:t>
            </a:r>
          </a:p>
          <a:p>
            <a:endParaRPr lang="en-US" alt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a:t>
            </a:r>
            <a:r>
              <a:rPr lang="en-US" sz="1200" dirty="0">
                <a:solidFill>
                  <a:srgbClr val="4F2170"/>
                </a:solidFill>
                <a:latin typeface="Arial" panose="020B0604020202020204" pitchFamily="34" charset="0"/>
                <a:cs typeface="Arial" panose="020B0604020202020204" pitchFamily="34" charset="0"/>
              </a:rPr>
              <a:t>Lightbox XX</a:t>
            </a:r>
            <a:r>
              <a:rPr lang="en-US" sz="1200" baseline="0" dirty="0">
                <a:solidFill>
                  <a:srgbClr val="4F2170"/>
                </a:solidFill>
                <a:latin typeface="Arial" panose="020B0604020202020204" pitchFamily="34" charset="0"/>
                <a:cs typeface="Arial" panose="020B0604020202020204" pitchFamily="34" charset="0"/>
              </a:rPr>
              <a:t> </a:t>
            </a:r>
            <a:r>
              <a:rPr lang="en-US" sz="1200" b="0" baseline="0" dirty="0">
                <a:solidFill>
                  <a:srgbClr val="4F2170"/>
                </a:solidFill>
                <a:latin typeface="Arial" panose="020B0604020202020204" pitchFamily="34" charset="0"/>
                <a:cs typeface="Arial" panose="020B0604020202020204" pitchFamily="34" charset="0"/>
              </a:rPr>
              <a:t>M</a:t>
            </a:r>
            <a:r>
              <a:rPr lang="pl-PL" sz="1200" b="0" baseline="0" dirty="0" err="1">
                <a:solidFill>
                  <a:srgbClr val="4F2170"/>
                </a:solidFill>
                <a:latin typeface="Arial" panose="020B0604020202020204" pitchFamily="34" charset="0"/>
                <a:cs typeface="Arial" panose="020B0604020202020204" pitchFamily="34" charset="0"/>
              </a:rPr>
              <a:t>icrosoft</a:t>
            </a:r>
            <a:r>
              <a:rPr lang="pl-PL" sz="1200" b="0" baseline="0" dirty="0">
                <a:solidFill>
                  <a:srgbClr val="4F2170"/>
                </a:solidFill>
                <a:latin typeface="Arial" panose="020B0604020202020204" pitchFamily="34" charset="0"/>
                <a:cs typeface="Arial" panose="020B0604020202020204" pitchFamily="34" charset="0"/>
              </a:rPr>
              <a:t> </a:t>
            </a:r>
            <a:r>
              <a:rPr lang="en-US" sz="1200" b="0" baseline="0" dirty="0">
                <a:solidFill>
                  <a:srgbClr val="4F2170"/>
                </a:solidFill>
                <a:latin typeface="Arial" panose="020B0604020202020204" pitchFamily="34" charset="0"/>
                <a:cs typeface="Arial" panose="020B0604020202020204" pitchFamily="34" charset="0"/>
              </a:rPr>
              <a:t>P</a:t>
            </a:r>
            <a:r>
              <a:rPr lang="pl-PL" sz="1200" b="0" baseline="0" dirty="0" err="1">
                <a:solidFill>
                  <a:srgbClr val="4F2170"/>
                </a:solidFill>
                <a:latin typeface="Arial" panose="020B0604020202020204" pitchFamily="34" charset="0"/>
                <a:cs typeface="Arial" panose="020B0604020202020204" pitchFamily="34" charset="0"/>
              </a:rPr>
              <a:t>ortfolio</a:t>
            </a:r>
            <a:r>
              <a:rPr lang="pl-PL" sz="1200" b="0" baseline="0" dirty="0">
                <a:solidFill>
                  <a:srgbClr val="4F2170"/>
                </a:solidFill>
                <a:latin typeface="Arial" panose="020B0604020202020204" pitchFamily="34" charset="0"/>
                <a:cs typeface="Arial" panose="020B0604020202020204" pitchFamily="34" charset="0"/>
              </a:rPr>
              <a:t> </a:t>
            </a:r>
            <a:r>
              <a:rPr lang="en-US" sz="1200" b="0" baseline="0" dirty="0">
                <a:solidFill>
                  <a:srgbClr val="4F2170"/>
                </a:solidFill>
                <a:latin typeface="Arial" panose="020B0604020202020204" pitchFamily="34" charset="0"/>
                <a:cs typeface="Arial" panose="020B0604020202020204" pitchFamily="34" charset="0"/>
              </a:rPr>
              <a:t>S</a:t>
            </a:r>
            <a:r>
              <a:rPr lang="pl-PL" sz="1200" b="0" baseline="0" dirty="0">
                <a:solidFill>
                  <a:srgbClr val="4F2170"/>
                </a:solidFill>
                <a:latin typeface="Arial" panose="020B0604020202020204" pitchFamily="34" charset="0"/>
                <a:cs typeface="Arial" panose="020B0604020202020204" pitchFamily="34" charset="0"/>
              </a:rPr>
              <a:t>erver </a:t>
            </a:r>
            <a:r>
              <a:rPr lang="en-US" sz="1200" baseline="0" dirty="0">
                <a:solidFill>
                  <a:srgbClr val="4F2170"/>
                </a:solidFill>
                <a:latin typeface="Arial" panose="020B0604020202020204" pitchFamily="34" charset="0"/>
                <a:cs typeface="Arial" panose="020B0604020202020204" pitchFamily="34" charset="0"/>
              </a:rPr>
              <a:t>tool and </a:t>
            </a:r>
            <a:r>
              <a:rPr lang="en-US" sz="1200" b="0" baseline="0" dirty="0">
                <a:solidFill>
                  <a:srgbClr val="4F2170"/>
                </a:solidFill>
                <a:latin typeface="Arial" panose="020B0604020202020204" pitchFamily="34" charset="0"/>
                <a:cs typeface="Arial" panose="020B0604020202020204" pitchFamily="34" charset="0"/>
              </a:rPr>
              <a:t>A</a:t>
            </a:r>
            <a:r>
              <a:rPr lang="pl-PL" sz="1200" b="0" baseline="0" dirty="0" err="1">
                <a:solidFill>
                  <a:srgbClr val="4F2170"/>
                </a:solidFill>
                <a:latin typeface="Arial" panose="020B0604020202020204" pitchFamily="34" charset="0"/>
                <a:cs typeface="Arial" panose="020B0604020202020204" pitchFamily="34" charset="0"/>
              </a:rPr>
              <a:t>ppropriation</a:t>
            </a:r>
            <a:r>
              <a:rPr lang="pl-PL" sz="1200" b="0" baseline="0" dirty="0">
                <a:solidFill>
                  <a:srgbClr val="4F2170"/>
                </a:solidFill>
                <a:latin typeface="Arial" panose="020B0604020202020204" pitchFamily="34" charset="0"/>
                <a:cs typeface="Arial" panose="020B0604020202020204" pitchFamily="34" charset="0"/>
              </a:rPr>
              <a:t> </a:t>
            </a:r>
            <a:r>
              <a:rPr lang="en-US" sz="1200" b="0" baseline="0" dirty="0">
                <a:solidFill>
                  <a:srgbClr val="4F2170"/>
                </a:solidFill>
                <a:latin typeface="Arial" panose="020B0604020202020204" pitchFamily="34" charset="0"/>
                <a:cs typeface="Arial" panose="020B0604020202020204" pitchFamily="34" charset="0"/>
              </a:rPr>
              <a:t>R</a:t>
            </a:r>
            <a:r>
              <a:rPr lang="pl-PL" sz="1200" b="0" baseline="0" dirty="0" err="1">
                <a:solidFill>
                  <a:srgbClr val="4F2170"/>
                </a:solidFill>
                <a:latin typeface="Arial" panose="020B0604020202020204" pitchFamily="34" charset="0"/>
                <a:cs typeface="Arial" panose="020B0604020202020204" pitchFamily="34" charset="0"/>
              </a:rPr>
              <a:t>equest</a:t>
            </a:r>
            <a:r>
              <a:rPr lang="en-US" sz="1200" b="0" baseline="0" dirty="0">
                <a:solidFill>
                  <a:srgbClr val="4F2170"/>
                </a:solidFill>
                <a:latin typeface="Arial" panose="020B0604020202020204" pitchFamily="34" charset="0"/>
                <a:cs typeface="Arial" panose="020B0604020202020204" pitchFamily="34" charset="0"/>
              </a:rPr>
              <a:t> </a:t>
            </a:r>
            <a:r>
              <a:rPr lang="en-US" sz="1200" baseline="0" dirty="0">
                <a:solidFill>
                  <a:srgbClr val="4F2170"/>
                </a:solidFill>
                <a:latin typeface="Arial" panose="020B0604020202020204" pitchFamily="34" charset="0"/>
                <a:cs typeface="Arial" panose="020B0604020202020204" pitchFamily="34" charset="0"/>
              </a:rPr>
              <a:t>process accessed by clicking on PM Professor from slide 8. Program this lightbox without any navigation but include a button or option to close the lightbox slide so users can return to slide 8 and the regular navigation. Program the buttons to open resource documents. If you don’t have them to upload to resources, I will do this before publishing to the web, and will link to the docs then.</a:t>
            </a:r>
            <a:endParaRPr lang="en-US" altLang="en-US" sz="1200" dirty="0">
              <a:latin typeface="+mn-lt"/>
            </a:endParaRPr>
          </a:p>
          <a:p>
            <a:endParaRPr lang="en-US" altLang="en-US" sz="1200" b="1" dirty="0">
              <a:latin typeface="+mn-lt"/>
            </a:endParaRPr>
          </a:p>
          <a:p>
            <a:r>
              <a:rPr lang="en-US" altLang="en-US" sz="1200" b="1" dirty="0">
                <a:latin typeface="+mn-lt"/>
              </a:rPr>
              <a:t>Graphic(s): </a:t>
            </a:r>
            <a:r>
              <a:rPr lang="en-US" altLang="en-US" sz="1200" dirty="0">
                <a:latin typeface="+mn-lt"/>
              </a:rPr>
              <a:t> XX branding / colors, leads and lags graphics</a:t>
            </a:r>
          </a:p>
          <a:p>
            <a:endParaRPr lang="en-US" dirty="0"/>
          </a:p>
        </p:txBody>
      </p:sp>
      <p:sp>
        <p:nvSpPr>
          <p:cNvPr id="4" name="Slide Number Placeholder 3"/>
          <p:cNvSpPr>
            <a:spLocks noGrp="1"/>
          </p:cNvSpPr>
          <p:nvPr>
            <p:ph type="sldNum" sz="quarter" idx="10"/>
          </p:nvPr>
        </p:nvSpPr>
        <p:spPr/>
        <p:txBody>
          <a:bodyPr/>
          <a:lstStyle/>
          <a:p>
            <a:fld id="{C22B7C05-8E8E-4A77-BE10-AC05F938DD45}" type="slidenum">
              <a:rPr lang="en-US" smtClean="0"/>
              <a:t>16</a:t>
            </a:fld>
            <a:endParaRPr lang="en-US" dirty="0"/>
          </a:p>
        </p:txBody>
      </p:sp>
    </p:spTree>
    <p:extLst>
      <p:ext uri="{BB962C8B-B14F-4D97-AF65-F5344CB8AC3E}">
        <p14:creationId xmlns:p14="http://schemas.microsoft.com/office/powerpoint/2010/main" val="50881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009</a:t>
            </a:r>
          </a:p>
          <a:p>
            <a:pPr eaLnBrk="1" hangingPunct="1">
              <a:spcBef>
                <a:spcPct val="0"/>
              </a:spcBef>
            </a:pPr>
            <a:r>
              <a:rPr lang="en-US" altLang="en-US" sz="1100" dirty="0">
                <a:solidFill>
                  <a:srgbClr val="0070C0"/>
                </a:solidFill>
                <a:latin typeface="+mn-lt"/>
              </a:rPr>
              <a:t> </a:t>
            </a:r>
          </a:p>
          <a:p>
            <a:pPr eaLnBrk="1" hangingPunct="1">
              <a:spcBef>
                <a:spcPct val="0"/>
              </a:spcBef>
            </a:pPr>
            <a:r>
              <a:rPr lang="en-US" altLang="en-US" sz="1100" b="1" dirty="0">
                <a:latin typeface="+mn-lt"/>
              </a:rPr>
              <a:t>Audio:</a:t>
            </a:r>
          </a:p>
          <a:p>
            <a:r>
              <a:rPr lang="en-US" sz="1200" kern="1200" dirty="0">
                <a:solidFill>
                  <a:schemeClr val="tx1"/>
                </a:solidFill>
                <a:effectLst/>
                <a:latin typeface="+mn-lt"/>
                <a:ea typeface="+mn-ea"/>
                <a:cs typeface="+mn-cs"/>
              </a:rPr>
              <a:t>[1x] How much have you learned about planning cost management? Click the “Begin Knowledge Check” button when you are ready to check your knowledge or click the “Start Section Again” button if you want to return to the first slide in this section and review it again.</a:t>
            </a:r>
          </a:p>
          <a:p>
            <a:endParaRPr lang="en-US" altLang="en-US" sz="11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b="1" dirty="0">
                <a:latin typeface="+mn-lt"/>
              </a:rPr>
              <a:t>Programming Notes:</a:t>
            </a:r>
            <a:r>
              <a:rPr lang="en-US" altLang="en-US" sz="1100" dirty="0">
                <a:latin typeface="+mn-lt"/>
              </a:rPr>
              <a:t> Fade in text in sync with narrator reading. Show button to click</a:t>
            </a:r>
            <a:r>
              <a:rPr lang="en-US" altLang="en-US" sz="1100" baseline="0" dirty="0">
                <a:latin typeface="+mn-lt"/>
              </a:rPr>
              <a:t> to access the next question, and second button to jump to the first slide in this section in case user wants to go through it again before knowledge check. Jump to slide 14 if start section again button is clicked.</a:t>
            </a:r>
            <a:endParaRPr lang="en-US" altLang="en-US" sz="1100" dirty="0">
              <a:latin typeface="+mn-lt"/>
            </a:endParaRPr>
          </a:p>
          <a:p>
            <a:endParaRPr lang="en-US" altLang="en-US" sz="1100" b="1" dirty="0">
              <a:latin typeface="+mn-lt"/>
            </a:endParaRPr>
          </a:p>
          <a:p>
            <a:r>
              <a:rPr lang="en-US" altLang="en-US" sz="1100" b="1" dirty="0">
                <a:latin typeface="+mn-lt"/>
              </a:rPr>
              <a:t>Graphic(s): </a:t>
            </a:r>
            <a:r>
              <a:rPr lang="en-US" altLang="en-US" sz="1100" dirty="0">
                <a:latin typeface="+mn-lt"/>
              </a:rPr>
              <a:t> XX branding – knowledge check intro</a:t>
            </a:r>
            <a:r>
              <a:rPr lang="en-US" altLang="en-US" sz="1100" baseline="0" dirty="0">
                <a:latin typeface="+mn-lt"/>
              </a:rPr>
              <a:t> slide</a:t>
            </a:r>
            <a:endParaRPr lang="en-US" altLang="en-US" sz="1100" dirty="0">
              <a:latin typeface="+mn-lt"/>
            </a:endParaRPr>
          </a:p>
          <a:p>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17</a:t>
            </a:fld>
            <a:endParaRPr lang="en-US" dirty="0"/>
          </a:p>
        </p:txBody>
      </p:sp>
    </p:spTree>
    <p:extLst>
      <p:ext uri="{BB962C8B-B14F-4D97-AF65-F5344CB8AC3E}">
        <p14:creationId xmlns:p14="http://schemas.microsoft.com/office/powerpoint/2010/main" val="3249547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010</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sz="1200" kern="1200" dirty="0">
                <a:solidFill>
                  <a:schemeClr val="tx1"/>
                </a:solidFill>
                <a:effectLst/>
                <a:latin typeface="+mn-lt"/>
                <a:ea typeface="+mn-ea"/>
                <a:cs typeface="+mn-cs"/>
              </a:rPr>
              <a:t>What elements are included in the cost management plan? Drag and drop the correct elements to include in a typical cost management plan.</a:t>
            </a:r>
          </a:p>
          <a:p>
            <a:endParaRPr lang="en-US" alt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Drag and drop question</a:t>
            </a:r>
            <a:r>
              <a:rPr lang="en-US" altLang="en-US" sz="1200" baseline="0" dirty="0">
                <a:latin typeface="+mn-lt"/>
              </a:rPr>
              <a:t>. </a:t>
            </a:r>
            <a:r>
              <a:rPr lang="en-US" sz="1200" dirty="0">
                <a:solidFill>
                  <a:srgbClr val="7030A0"/>
                </a:solidFill>
                <a:latin typeface="Arial" panose="020B0604020202020204" pitchFamily="34" charset="0"/>
                <a:cs typeface="Arial" panose="020B0604020202020204" pitchFamily="34" charset="0"/>
              </a:rPr>
              <a:t>Program the Check My Work button to function as the Submit button. Program this question to allow two tries</a:t>
            </a:r>
            <a:r>
              <a:rPr lang="en-US" sz="1200" baseline="0" dirty="0">
                <a:solidFill>
                  <a:srgbClr val="7030A0"/>
                </a:solidFill>
                <a:latin typeface="Arial" panose="020B0604020202020204" pitchFamily="34" charset="0"/>
                <a:cs typeface="Arial" panose="020B0604020202020204" pitchFamily="34" charset="0"/>
              </a:rPr>
              <a:t> to answer correctly</a:t>
            </a:r>
            <a:r>
              <a:rPr lang="en-US" sz="1200" dirty="0">
                <a:solidFill>
                  <a:srgbClr val="7030A0"/>
                </a:solidFill>
                <a:latin typeface="Arial" panose="020B0604020202020204" pitchFamily="34" charset="0"/>
                <a:cs typeface="Arial" panose="020B0604020202020204" pitchFamily="34" charset="0"/>
              </a:rPr>
              <a:t>. Program the drop so that the dropped items do</a:t>
            </a:r>
            <a:r>
              <a:rPr lang="en-US" sz="1200" baseline="0" dirty="0">
                <a:solidFill>
                  <a:srgbClr val="7030A0"/>
                </a:solidFill>
                <a:latin typeface="Arial" panose="020B0604020202020204" pitchFamily="34" charset="0"/>
                <a:cs typeface="Arial" panose="020B0604020202020204" pitchFamily="34" charset="0"/>
              </a:rPr>
              <a:t> not overlap each other and can all be read after being dropped.</a:t>
            </a:r>
            <a:endParaRPr lang="en-US" sz="1200" dirty="0">
              <a:solidFill>
                <a:srgbClr val="7030A0"/>
              </a:solidFill>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mn-lt"/>
            </a:endParaRPr>
          </a:p>
          <a:p>
            <a:r>
              <a:rPr lang="en-US" sz="1200" kern="1200" dirty="0">
                <a:solidFill>
                  <a:schemeClr val="tx1"/>
                </a:solidFill>
                <a:effectLst/>
                <a:latin typeface="+mn-lt"/>
                <a:ea typeface="+mn-ea"/>
                <a:cs typeface="+mn-cs"/>
              </a:rPr>
              <a:t>Question: What elements are included in the Cost Management plan? Drag and drop the correct elements to include.</a:t>
            </a:r>
          </a:p>
          <a:p>
            <a:pPr lvl="1"/>
            <a:r>
              <a:rPr lang="en-US" sz="1200" kern="1200" dirty="0">
                <a:solidFill>
                  <a:schemeClr val="tx1"/>
                </a:solidFill>
                <a:effectLst/>
                <a:latin typeface="+mn-lt"/>
                <a:ea typeface="+mn-ea"/>
                <a:cs typeface="+mn-cs"/>
              </a:rPr>
              <a:t>Roles and responsibilities for managing costs in the project</a:t>
            </a:r>
          </a:p>
          <a:p>
            <a:pPr lvl="1"/>
            <a:r>
              <a:rPr lang="en-US" sz="1200" kern="1200" dirty="0">
                <a:solidFill>
                  <a:schemeClr val="tx1"/>
                </a:solidFill>
                <a:effectLst/>
                <a:latin typeface="+mn-lt"/>
                <a:ea typeface="+mn-ea"/>
                <a:cs typeface="+mn-cs"/>
              </a:rPr>
              <a:t>Reporting formats</a:t>
            </a:r>
          </a:p>
          <a:p>
            <a:pPr lvl="1"/>
            <a:r>
              <a:rPr lang="en-US" sz="1200" kern="1200" dirty="0">
                <a:solidFill>
                  <a:schemeClr val="tx1"/>
                </a:solidFill>
                <a:effectLst/>
                <a:latin typeface="+mn-lt"/>
                <a:ea typeface="+mn-ea"/>
                <a:cs typeface="+mn-cs"/>
              </a:rPr>
              <a:t>Cost measurements</a:t>
            </a:r>
          </a:p>
          <a:p>
            <a:pPr lvl="1"/>
            <a:r>
              <a:rPr lang="en-US" sz="1200" kern="1200" dirty="0">
                <a:solidFill>
                  <a:schemeClr val="tx1"/>
                </a:solidFill>
                <a:effectLst/>
                <a:latin typeface="+mn-lt"/>
                <a:ea typeface="+mn-ea"/>
                <a:cs typeface="+mn-cs"/>
              </a:rPr>
              <a:t>Cost variance responses</a:t>
            </a:r>
          </a:p>
          <a:p>
            <a:pPr lvl="1"/>
            <a:r>
              <a:rPr lang="en-US" sz="1200" kern="1200" dirty="0">
                <a:solidFill>
                  <a:schemeClr val="tx1"/>
                </a:solidFill>
                <a:effectLst/>
                <a:latin typeface="+mn-lt"/>
                <a:ea typeface="+mn-ea"/>
                <a:cs typeface="+mn-cs"/>
              </a:rPr>
              <a:t>Cost change control</a:t>
            </a:r>
          </a:p>
          <a:p>
            <a:pPr lvl="1"/>
            <a:r>
              <a:rPr lang="en-US" sz="1200" kern="1200" dirty="0">
                <a:solidFill>
                  <a:schemeClr val="tx1"/>
                </a:solidFill>
                <a:effectLst/>
                <a:latin typeface="+mn-lt"/>
                <a:ea typeface="+mn-ea"/>
                <a:cs typeface="+mn-cs"/>
              </a:rPr>
              <a:t>Project budget</a:t>
            </a:r>
          </a:p>
          <a:p>
            <a:pPr lvl="1"/>
            <a:r>
              <a:rPr lang="en-US" sz="1200" kern="1200" dirty="0">
                <a:solidFill>
                  <a:schemeClr val="tx1"/>
                </a:solidFill>
                <a:effectLst/>
                <a:latin typeface="+mn-lt"/>
                <a:ea typeface="+mn-ea"/>
                <a:cs typeface="+mn-cs"/>
              </a:rPr>
              <a:t>Escalation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Incorrect elements include:</a:t>
            </a:r>
          </a:p>
          <a:p>
            <a:pPr lvl="1"/>
            <a:r>
              <a:rPr lang="en-US" sz="1200" kern="1200" dirty="0">
                <a:solidFill>
                  <a:schemeClr val="tx1"/>
                </a:solidFill>
                <a:effectLst/>
                <a:latin typeface="+mn-lt"/>
                <a:ea typeface="+mn-ea"/>
                <a:cs typeface="+mn-cs"/>
              </a:rPr>
              <a:t>Rules for spending</a:t>
            </a:r>
          </a:p>
          <a:p>
            <a:pPr lvl="1"/>
            <a:r>
              <a:rPr lang="en-US" sz="1200" kern="1200" dirty="0">
                <a:solidFill>
                  <a:schemeClr val="tx1"/>
                </a:solidFill>
                <a:effectLst/>
                <a:latin typeface="+mn-lt"/>
                <a:ea typeface="+mn-ea"/>
                <a:cs typeface="+mn-cs"/>
              </a:rPr>
              <a:t>Cost descriptions</a:t>
            </a:r>
          </a:p>
          <a:p>
            <a:pPr marL="0" indent="0">
              <a:buFont typeface="Wingdings" panose="05000000000000000000" pitchFamily="2" charset="2"/>
              <a:buNone/>
            </a:pPr>
            <a:endParaRPr lang="en-US" sz="1200" dirty="0">
              <a:solidFill>
                <a:srgbClr val="7030A0"/>
              </a:solidFill>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Correct Feedback: </a:t>
            </a:r>
            <a:r>
              <a:rPr lang="en-US" sz="1200" kern="1200" dirty="0">
                <a:solidFill>
                  <a:schemeClr val="tx1"/>
                </a:solidFill>
                <a:effectLst/>
                <a:latin typeface="+mn-lt"/>
                <a:ea typeface="+mn-ea"/>
                <a:cs typeface="+mn-cs"/>
              </a:rPr>
              <a:t>Congratulations, you matched all the correct elements to include in a cost management plan!</a:t>
            </a:r>
          </a:p>
          <a:p>
            <a:r>
              <a:rPr lang="en-US" sz="1200" b="1" kern="1200" dirty="0">
                <a:solidFill>
                  <a:schemeClr val="tx1"/>
                </a:solidFill>
                <a:effectLst/>
                <a:latin typeface="+mn-lt"/>
                <a:ea typeface="+mn-ea"/>
                <a:cs typeface="+mn-cs"/>
              </a:rPr>
              <a:t>Incorrect Feedback: </a:t>
            </a:r>
            <a:r>
              <a:rPr lang="en-US" sz="1200" kern="1200" dirty="0">
                <a:solidFill>
                  <a:schemeClr val="tx1"/>
                </a:solidFill>
                <a:effectLst/>
                <a:latin typeface="+mn-lt"/>
                <a:ea typeface="+mn-ea"/>
                <a:cs typeface="+mn-cs"/>
              </a:rPr>
              <a:t>It looks like you selected one or more wrong elements to include in the cost management plan, but please try again! </a:t>
            </a:r>
          </a:p>
          <a:p>
            <a:r>
              <a:rPr lang="en-US" sz="1200" b="1" kern="1200" dirty="0">
                <a:solidFill>
                  <a:schemeClr val="tx1"/>
                </a:solidFill>
                <a:effectLst/>
                <a:latin typeface="+mn-lt"/>
                <a:ea typeface="+mn-ea"/>
                <a:cs typeface="+mn-cs"/>
              </a:rPr>
              <a:t>Final explanation: </a:t>
            </a:r>
            <a:r>
              <a:rPr lang="en-US" sz="1200" kern="1200" dirty="0">
                <a:solidFill>
                  <a:schemeClr val="tx1"/>
                </a:solidFill>
                <a:effectLst/>
                <a:latin typeface="+mn-lt"/>
                <a:ea typeface="+mn-ea"/>
                <a:cs typeface="+mn-cs"/>
              </a:rPr>
              <a:t>A cost management plan can include roles and responsibilities for managing costs in the project, escalation process, reporting formats, cost measurements, cost variance responses, a cost change control process, and the project budget. The rules for spending and cost description are standards across XX International and therefore do not need to</a:t>
            </a:r>
            <a:r>
              <a:rPr lang="pl-PL" sz="1200" kern="1200" dirty="0">
                <a:solidFill>
                  <a:schemeClr val="tx1"/>
                </a:solidFill>
                <a:effectLst/>
                <a:latin typeface="+mn-lt"/>
                <a:ea typeface="+mn-ea"/>
                <a:cs typeface="+mn-cs"/>
              </a:rPr>
              <a:t> </a:t>
            </a:r>
            <a:r>
              <a:rPr lang="pl-PL" sz="1200" b="0" kern="1200" dirty="0">
                <a:solidFill>
                  <a:schemeClr val="tx1"/>
                </a:solidFill>
                <a:effectLst/>
                <a:latin typeface="+mn-lt"/>
                <a:ea typeface="+mn-ea"/>
                <a:cs typeface="+mn-cs"/>
              </a:rPr>
              <a:t>be</a:t>
            </a:r>
            <a:r>
              <a:rPr lang="en-US" sz="1200" kern="1200" dirty="0">
                <a:solidFill>
                  <a:schemeClr val="tx1"/>
                </a:solidFill>
                <a:effectLst/>
                <a:latin typeface="+mn-lt"/>
                <a:ea typeface="+mn-ea"/>
                <a:cs typeface="+mn-cs"/>
              </a:rPr>
              <a:t> explicitly addressed in the plan.</a:t>
            </a:r>
          </a:p>
          <a:p>
            <a:endParaRPr lang="en-US" altLang="en-US" sz="1200" b="1" dirty="0">
              <a:latin typeface="+mn-lt"/>
            </a:endParaRPr>
          </a:p>
          <a:p>
            <a:r>
              <a:rPr lang="en-US" altLang="en-US" sz="1200" b="1" dirty="0">
                <a:latin typeface="+mn-lt"/>
              </a:rPr>
              <a:t>Graphic(s): </a:t>
            </a:r>
            <a:r>
              <a:rPr lang="en-US" altLang="en-US" sz="1200" dirty="0">
                <a:latin typeface="+mn-lt"/>
              </a:rPr>
              <a:t> XX branding – knowledge check </a:t>
            </a:r>
            <a:r>
              <a:rPr lang="en-US" altLang="en-US" sz="1200" baseline="0" dirty="0">
                <a:latin typeface="+mn-lt"/>
              </a:rPr>
              <a:t>slide</a:t>
            </a:r>
            <a:endParaRPr lang="en-US" altLang="en-US" sz="12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18</a:t>
            </a:fld>
            <a:endParaRPr lang="en-US" dirty="0"/>
          </a:p>
        </p:txBody>
      </p:sp>
    </p:spTree>
    <p:extLst>
      <p:ext uri="{BB962C8B-B14F-4D97-AF65-F5344CB8AC3E}">
        <p14:creationId xmlns:p14="http://schemas.microsoft.com/office/powerpoint/2010/main" val="42772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001 lightbox slide</a:t>
            </a:r>
          </a:p>
          <a:p>
            <a:pPr eaLnBrk="1" hangingPunct="1">
              <a:spcBef>
                <a:spcPct val="0"/>
              </a:spcBef>
            </a:pPr>
            <a:r>
              <a:rPr lang="en-US" altLang="en-US" sz="1100" dirty="0">
                <a:solidFill>
                  <a:srgbClr val="0070C0"/>
                </a:solidFill>
                <a:latin typeface="+mn-lt"/>
              </a:rPr>
              <a:t> </a:t>
            </a:r>
          </a:p>
          <a:p>
            <a:pPr eaLnBrk="1" hangingPunct="1">
              <a:spcBef>
                <a:spcPct val="0"/>
              </a:spcBef>
            </a:pPr>
            <a:r>
              <a:rPr lang="en-US" altLang="en-US" sz="1100" b="1" dirty="0">
                <a:latin typeface="+mn-lt"/>
              </a:rPr>
              <a:t>Audio:</a:t>
            </a:r>
          </a:p>
          <a:p>
            <a:r>
              <a:rPr lang="en-US" sz="1100" b="0" dirty="0">
                <a:solidFill>
                  <a:srgbClr val="4F2170"/>
                </a:solidFill>
                <a:latin typeface="+mn-lt"/>
                <a:cs typeface="Arial" panose="020B0604020202020204" pitchFamily="34" charset="0"/>
              </a:rPr>
              <a:t>none</a:t>
            </a:r>
          </a:p>
          <a:p>
            <a:endParaRPr lang="en-US" altLang="en-US" sz="1100" dirty="0">
              <a:latin typeface="+mn-lt"/>
              <a:cs typeface="Arial" panose="020B0604020202020204" pitchFamily="34" charset="0"/>
            </a:endParaRPr>
          </a:p>
          <a:p>
            <a:pPr eaLnBrk="1" hangingPunct="1">
              <a:spcBef>
                <a:spcPct val="0"/>
              </a:spcBef>
            </a:pPr>
            <a:r>
              <a:rPr lang="en-US" altLang="en-US" sz="1100" b="1" dirty="0">
                <a:latin typeface="+mn-lt"/>
              </a:rPr>
              <a:t>Programming Notes:</a:t>
            </a:r>
            <a:r>
              <a:rPr lang="en-US" altLang="en-US" sz="1100" dirty="0">
                <a:latin typeface="+mn-lt"/>
              </a:rPr>
              <a:t> This</a:t>
            </a:r>
            <a:r>
              <a:rPr lang="en-US" altLang="en-US" sz="1100" baseline="0" dirty="0">
                <a:latin typeface="+mn-lt"/>
              </a:rPr>
              <a:t> is the navigation lightbox screen to create – it must look exactly like this and it is ok to use this image, or simply keep it in the sample course – the player needs to include Navigation next to Menu</a:t>
            </a:r>
            <a:r>
              <a:rPr lang="en-US" altLang="en-US" sz="1100" dirty="0">
                <a:latin typeface="+mn-lt"/>
              </a:rPr>
              <a:t>. </a:t>
            </a:r>
            <a:r>
              <a:rPr lang="en-US" altLang="en-US" sz="1100" baseline="0" dirty="0">
                <a:latin typeface="+mn-lt"/>
              </a:rPr>
              <a:t> </a:t>
            </a:r>
            <a:r>
              <a:rPr lang="en-US" altLang="en-US" sz="1100" dirty="0">
                <a:latin typeface="+mn-lt"/>
              </a:rPr>
              <a:t> </a:t>
            </a:r>
          </a:p>
          <a:p>
            <a:endParaRPr lang="en-US" altLang="en-US" sz="1100" b="1" dirty="0">
              <a:latin typeface="+mn-lt"/>
            </a:endParaRPr>
          </a:p>
          <a:p>
            <a:r>
              <a:rPr lang="en-US" altLang="en-US" sz="1100" b="1" dirty="0">
                <a:latin typeface="+mn-lt"/>
              </a:rPr>
              <a:t>Graphic(s): </a:t>
            </a:r>
            <a:r>
              <a:rPr lang="en-US" altLang="en-US" sz="1100" dirty="0">
                <a:latin typeface="+mn-lt"/>
              </a:rPr>
              <a:t> XX branding and navigation lightbox. Reference previous courses for this lightbox</a:t>
            </a:r>
            <a:r>
              <a:rPr lang="en-US" altLang="en-US" sz="1100" baseline="0" dirty="0">
                <a:latin typeface="+mn-lt"/>
              </a:rPr>
              <a:t> slide.</a:t>
            </a:r>
            <a:endParaRPr lang="en-US" altLang="en-US" sz="1100" dirty="0">
              <a:latin typeface="+mn-lt"/>
            </a:endParaRPr>
          </a:p>
          <a:p>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2</a:t>
            </a:fld>
            <a:endParaRPr lang="en-US" dirty="0"/>
          </a:p>
        </p:txBody>
      </p:sp>
    </p:spTree>
    <p:extLst>
      <p:ext uri="{BB962C8B-B14F-4D97-AF65-F5344CB8AC3E}">
        <p14:creationId xmlns:p14="http://schemas.microsoft.com/office/powerpoint/2010/main" val="276257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002 continued</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b="0" dirty="0">
                <a:solidFill>
                  <a:srgbClr val="4F2170"/>
                </a:solidFill>
                <a:latin typeface="Arial" panose="020B0604020202020204" pitchFamily="34" charset="0"/>
                <a:cs typeface="Arial" panose="020B0604020202020204" pitchFamily="34" charset="0"/>
              </a:rPr>
              <a:t>[5x]</a:t>
            </a:r>
            <a:r>
              <a:rPr lang="en-US" b="0" baseline="0" dirty="0">
                <a:solidFill>
                  <a:srgbClr val="4F2170"/>
                </a:solidFill>
                <a:latin typeface="Arial" panose="020B0604020202020204" pitchFamily="34" charset="0"/>
                <a:cs typeface="Arial" panose="020B0604020202020204" pitchFamily="34" charset="0"/>
              </a:rPr>
              <a:t> </a:t>
            </a:r>
            <a:r>
              <a:rPr lang="en-US" b="0" dirty="0">
                <a:solidFill>
                  <a:srgbClr val="4F2170"/>
                </a:solidFill>
                <a:latin typeface="Arial" panose="020B0604020202020204" pitchFamily="34" charset="0"/>
                <a:cs typeface="Arial" panose="020B0604020202020204" pitchFamily="34" charset="0"/>
              </a:rPr>
              <a:t>In</a:t>
            </a:r>
            <a:r>
              <a:rPr lang="en-US" b="0" baseline="0" dirty="0">
                <a:solidFill>
                  <a:srgbClr val="4F2170"/>
                </a:solidFill>
                <a:latin typeface="Arial" panose="020B0604020202020204" pitchFamily="34" charset="0"/>
                <a:cs typeface="Arial" panose="020B0604020202020204" pitchFamily="34" charset="0"/>
              </a:rPr>
              <a:t> </a:t>
            </a:r>
            <a:r>
              <a:rPr lang="en-US" b="0" dirty="0">
                <a:solidFill>
                  <a:srgbClr val="4F2170"/>
                </a:solidFill>
                <a:latin typeface="Arial" panose="020B0604020202020204" pitchFamily="34" charset="0"/>
                <a:cs typeface="Arial" panose="020B0604020202020204" pitchFamily="34" charset="0"/>
              </a:rPr>
              <a:t>this module you will learn to:</a:t>
            </a:r>
          </a:p>
          <a:p>
            <a:pPr marL="171450" indent="-171450">
              <a:buFont typeface="Arial" panose="020B0604020202020204" pitchFamily="34" charset="0"/>
              <a:buChar char="•"/>
            </a:pPr>
            <a:r>
              <a:rPr lang="en-US" sz="1200" dirty="0">
                <a:solidFill>
                  <a:srgbClr val="4D176F"/>
                </a:solidFill>
                <a:latin typeface="Arial" panose="020B0604020202020204" pitchFamily="34" charset="0"/>
                <a:cs typeface="Arial" panose="020B0604020202020204" pitchFamily="34" charset="0"/>
              </a:rPr>
              <a:t>Recognize the importance of Project Cost Management and how it relates to the project budget.</a:t>
            </a:r>
          </a:p>
          <a:p>
            <a:pPr marL="171450" indent="-171450">
              <a:buFont typeface="Arial" panose="020B0604020202020204" pitchFamily="34" charset="0"/>
              <a:buChar char="•"/>
            </a:pPr>
            <a:r>
              <a:rPr lang="en-US" sz="1200" dirty="0">
                <a:solidFill>
                  <a:srgbClr val="4D176F"/>
                </a:solidFill>
                <a:latin typeface="Arial" panose="020B0604020202020204" pitchFamily="34" charset="0"/>
                <a:cs typeface="Arial" panose="020B0604020202020204" pitchFamily="34" charset="0"/>
              </a:rPr>
              <a:t>Use</a:t>
            </a:r>
            <a:r>
              <a:rPr lang="pl-PL" sz="1200" dirty="0">
                <a:solidFill>
                  <a:srgbClr val="4D176F"/>
                </a:solidFill>
                <a:latin typeface="Arial" panose="020B0604020202020204" pitchFamily="34" charset="0"/>
                <a:cs typeface="Arial" panose="020B0604020202020204" pitchFamily="34" charset="0"/>
              </a:rPr>
              <a:t> </a:t>
            </a:r>
            <a:r>
              <a:rPr lang="en-US" sz="1200" dirty="0">
                <a:solidFill>
                  <a:srgbClr val="4D176F"/>
                </a:solidFill>
                <a:latin typeface="Arial" panose="020B0604020202020204" pitchFamily="34" charset="0"/>
                <a:cs typeface="Arial" panose="020B0604020202020204" pitchFamily="34" charset="0"/>
              </a:rPr>
              <a:t>the various techniques to develop effective project cost estimates.</a:t>
            </a:r>
          </a:p>
          <a:p>
            <a:pPr marL="171450" indent="-171450">
              <a:buFont typeface="Arial" panose="020B0604020202020204" pitchFamily="34" charset="0"/>
              <a:buChar char="•"/>
            </a:pPr>
            <a:r>
              <a:rPr lang="en-US" sz="1200" dirty="0">
                <a:solidFill>
                  <a:srgbClr val="4D176F"/>
                </a:solidFill>
                <a:latin typeface="Arial" panose="020B0604020202020204" pitchFamily="34" charset="0"/>
                <a:cs typeface="Arial" panose="020B0604020202020204" pitchFamily="34" charset="0"/>
              </a:rPr>
              <a:t>Develop a cost baseline for your project.</a:t>
            </a:r>
            <a:endParaRPr lang="pl-PL" sz="1200" dirty="0">
              <a:solidFill>
                <a:srgbClr val="4D17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dirty="0">
                <a:solidFill>
                  <a:srgbClr val="4D176F"/>
                </a:solidFill>
                <a:latin typeface="Arial" panose="020B0604020202020204" pitchFamily="34" charset="0"/>
                <a:cs typeface="Arial" panose="020B0604020202020204" pitchFamily="34" charset="0"/>
              </a:rPr>
              <a:t>Manage your project costs to your baseline.</a:t>
            </a:r>
          </a:p>
          <a:p>
            <a:pPr marL="171450" indent="-171450">
              <a:buFont typeface="Arial" panose="020B0604020202020204" pitchFamily="34" charset="0"/>
              <a:buChar char="•"/>
            </a:pPr>
            <a:r>
              <a:rPr lang="en-US" sz="1200" dirty="0">
                <a:solidFill>
                  <a:srgbClr val="4D176F"/>
                </a:solidFill>
                <a:latin typeface="Arial" panose="020B0604020202020204" pitchFamily="34" charset="0"/>
                <a:cs typeface="Arial" panose="020B0604020202020204" pitchFamily="34" charset="0"/>
              </a:rPr>
              <a:t>Manage cost changes.</a:t>
            </a:r>
          </a:p>
          <a:p>
            <a:endParaRPr lang="en-US" altLang="en-US" sz="1200" dirty="0">
              <a:latin typeface="+mn-lt"/>
              <a:cs typeface="Arial" panose="020B0604020202020204" pitchFamily="34" charset="0"/>
            </a:endParaRPr>
          </a:p>
          <a:p>
            <a:pPr eaLnBrk="1" hangingPunct="1">
              <a:spcBef>
                <a:spcPct val="0"/>
              </a:spcBef>
            </a:pPr>
            <a:r>
              <a:rPr lang="en-US" altLang="en-US" sz="1200" b="1" dirty="0">
                <a:latin typeface="+mn-lt"/>
              </a:rPr>
              <a:t>Programming Notes:</a:t>
            </a:r>
            <a:r>
              <a:rPr lang="en-US" altLang="en-US" sz="1200" dirty="0">
                <a:latin typeface="+mn-lt"/>
              </a:rPr>
              <a:t> Same slide as previous….animate previous XX</a:t>
            </a:r>
            <a:r>
              <a:rPr lang="en-US" altLang="en-US" sz="1200" baseline="0" dirty="0">
                <a:latin typeface="+mn-lt"/>
              </a:rPr>
              <a:t> M and PM professor graphics out and animate </a:t>
            </a:r>
            <a:r>
              <a:rPr lang="en-US" altLang="en-US" sz="1200" dirty="0">
                <a:latin typeface="+mn-lt"/>
              </a:rPr>
              <a:t>bullets in and fade in text in sync with narrator reading – use a paragraph animation</a:t>
            </a:r>
            <a:r>
              <a:rPr lang="en-US" altLang="en-US" sz="1200" baseline="0" dirty="0">
                <a:latin typeface="+mn-lt"/>
              </a:rPr>
              <a:t> to sync each learning objective with the narration</a:t>
            </a:r>
            <a:r>
              <a:rPr lang="en-US" altLang="en-US" sz="1200" dirty="0">
                <a:latin typeface="+mn-lt"/>
              </a:rPr>
              <a:t>. </a:t>
            </a:r>
            <a:r>
              <a:rPr lang="en-US" altLang="en-US" sz="1200" baseline="0" dirty="0">
                <a:latin typeface="+mn-lt"/>
              </a:rPr>
              <a:t>Show the white arrow pointing to NEXT at the end of the timeline.</a:t>
            </a:r>
            <a:endParaRPr lang="en-US" altLang="en-US" sz="1200" dirty="0">
              <a:latin typeface="+mn-lt"/>
            </a:endParaRPr>
          </a:p>
          <a:p>
            <a:endParaRPr lang="en-US" altLang="en-US" sz="1200" b="1" dirty="0">
              <a:latin typeface="+mn-lt"/>
            </a:endParaRPr>
          </a:p>
          <a:p>
            <a:r>
              <a:rPr lang="en-US" altLang="en-US" sz="1200" b="1" dirty="0">
                <a:latin typeface="+mn-lt"/>
              </a:rPr>
              <a:t>Graphic(s): </a:t>
            </a:r>
            <a:r>
              <a:rPr lang="en-US" altLang="en-US" sz="1200" dirty="0">
                <a:latin typeface="+mn-lt"/>
              </a:rPr>
              <a:t> generic</a:t>
            </a:r>
            <a:r>
              <a:rPr lang="en-US" altLang="en-US" sz="1200" baseline="0" dirty="0">
                <a:latin typeface="+mn-lt"/>
              </a:rPr>
              <a:t> scope image to go with learning objectives</a:t>
            </a:r>
            <a:endParaRPr lang="en-US" altLang="en-US" sz="1200" dirty="0">
              <a:latin typeface="+mn-lt"/>
            </a:endParaRPr>
          </a:p>
          <a:p>
            <a:endParaRPr lang="en-US" alt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C22B7C05-8E8E-4A77-BE10-AC05F938DD45}" type="slidenum">
              <a:rPr lang="en-US" smtClean="0"/>
              <a:t>3</a:t>
            </a:fld>
            <a:endParaRPr lang="en-US" dirty="0"/>
          </a:p>
        </p:txBody>
      </p:sp>
    </p:spTree>
    <p:extLst>
      <p:ext uri="{BB962C8B-B14F-4D97-AF65-F5344CB8AC3E}">
        <p14:creationId xmlns:p14="http://schemas.microsoft.com/office/powerpoint/2010/main" val="264726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002</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b="0" dirty="0">
                <a:solidFill>
                  <a:srgbClr val="4F2170"/>
                </a:solidFill>
                <a:latin typeface="Arial" panose="020B0604020202020204" pitchFamily="34" charset="0"/>
                <a:cs typeface="Arial" panose="020B0604020202020204" pitchFamily="34" charset="0"/>
              </a:rPr>
              <a:t>[6x]</a:t>
            </a:r>
            <a:r>
              <a:rPr lang="en-US" b="0" baseline="0" dirty="0">
                <a:solidFill>
                  <a:srgbClr val="4F2170"/>
                </a:solidFill>
                <a:latin typeface="Arial" panose="020B0604020202020204" pitchFamily="34" charset="0"/>
                <a:cs typeface="Arial" panose="020B0604020202020204" pitchFamily="34" charset="0"/>
              </a:rPr>
              <a:t> T</a:t>
            </a:r>
            <a:r>
              <a:rPr lang="en-US" sz="1200" dirty="0">
                <a:solidFill>
                  <a:srgbClr val="4D176F"/>
                </a:solidFill>
                <a:latin typeface="Arial" panose="020B0604020202020204" pitchFamily="34" charset="0"/>
                <a:cs typeface="Arial" panose="020B0604020202020204" pitchFamily="34" charset="0"/>
              </a:rPr>
              <a:t>his training module presents a wide range of tools and templates that can be applied by project leaders. Not every tool may apply to your project. Please feel free to choose the tools appropriate to the size and nature of your assignment</a:t>
            </a:r>
            <a:r>
              <a:rPr lang="en-US" sz="1200" dirty="0">
                <a:solidFill>
                  <a:srgbClr val="4F2170"/>
                </a:solidFill>
                <a:latin typeface="Arial" panose="020B0604020202020204" pitchFamily="34" charset="0"/>
                <a:cs typeface="Arial" panose="020B0604020202020204" pitchFamily="34" charset="0"/>
              </a:rPr>
              <a:t>. </a:t>
            </a:r>
          </a:p>
          <a:p>
            <a:endParaRPr lang="en-US" altLang="en-US" sz="1200" dirty="0">
              <a:latin typeface="+mn-lt"/>
              <a:cs typeface="Arial" panose="020B0604020202020204" pitchFamily="34" charset="0"/>
            </a:endParaRPr>
          </a:p>
          <a:p>
            <a:pPr eaLnBrk="1" hangingPunct="1">
              <a:spcBef>
                <a:spcPct val="0"/>
              </a:spcBef>
            </a:pPr>
            <a:r>
              <a:rPr lang="en-US" altLang="en-US" sz="1200" b="1" dirty="0">
                <a:latin typeface="+mn-lt"/>
              </a:rPr>
              <a:t>Programming Notes:</a:t>
            </a:r>
            <a:r>
              <a:rPr lang="en-US" altLang="en-US" sz="1200" dirty="0">
                <a:latin typeface="+mn-lt"/>
              </a:rPr>
              <a:t> Same slide as previous….. </a:t>
            </a:r>
            <a:r>
              <a:rPr lang="en-US" altLang="en-US" sz="1200" baseline="0" dirty="0">
                <a:latin typeface="+mn-lt"/>
              </a:rPr>
              <a:t>Show the white arrow pointing to NEXT at the end of the timeline.</a:t>
            </a:r>
            <a:endParaRPr lang="en-US" altLang="en-US" sz="1200" dirty="0">
              <a:latin typeface="+mn-lt"/>
            </a:endParaRPr>
          </a:p>
          <a:p>
            <a:endParaRPr lang="en-US" altLang="en-US" sz="1200" b="1" dirty="0">
              <a:latin typeface="+mn-lt"/>
            </a:endParaRPr>
          </a:p>
          <a:p>
            <a:r>
              <a:rPr lang="en-US" altLang="en-US" sz="1200" b="1" dirty="0">
                <a:latin typeface="+mn-lt"/>
              </a:rPr>
              <a:t>Graphic(s): </a:t>
            </a:r>
            <a:r>
              <a:rPr lang="en-US" altLang="en-US" sz="1200" dirty="0">
                <a:latin typeface="+mn-lt"/>
              </a:rPr>
              <a:t> generic</a:t>
            </a:r>
            <a:r>
              <a:rPr lang="en-US" altLang="en-US" sz="1200" baseline="0" dirty="0">
                <a:latin typeface="+mn-lt"/>
              </a:rPr>
              <a:t> scope image to go with learning objectives</a:t>
            </a:r>
            <a:endParaRPr lang="en-US" altLang="en-US" sz="1200" dirty="0">
              <a:latin typeface="+mn-lt"/>
            </a:endParaRPr>
          </a:p>
          <a:p>
            <a:endParaRPr lang="en-US" alt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C22B7C05-8E8E-4A77-BE10-AC05F938DD45}" type="slidenum">
              <a:rPr lang="en-US" smtClean="0"/>
              <a:t>4</a:t>
            </a:fld>
            <a:endParaRPr lang="en-US" dirty="0"/>
          </a:p>
        </p:txBody>
      </p:sp>
    </p:spTree>
    <p:extLst>
      <p:ext uri="{BB962C8B-B14F-4D97-AF65-F5344CB8AC3E}">
        <p14:creationId xmlns:p14="http://schemas.microsoft.com/office/powerpoint/2010/main" val="191658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003 continued</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sz="1200" kern="1200" dirty="0">
                <a:solidFill>
                  <a:schemeClr val="tx1"/>
                </a:solidFill>
                <a:effectLst/>
                <a:latin typeface="+mn-lt"/>
                <a:ea typeface="+mn-ea"/>
                <a:cs typeface="+mn-cs"/>
              </a:rPr>
              <a:t>[1x] Project Cost Management is a holistic process that covers the Cost Management Plan, Cost Estimating, Budget Determination, and Cost Control.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[2x] As shown in this graphic, all of these processes are inter-related and are embedded into the project management agenda throughout the life of the project. </a:t>
            </a:r>
          </a:p>
          <a:p>
            <a:pPr marL="0" indent="0">
              <a:buFont typeface="Arial" panose="020B0604020202020204" pitchFamily="34" charset="0"/>
              <a:buNone/>
            </a:pPr>
            <a:endParaRPr lang="en-US" alt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Animate in purple</a:t>
            </a:r>
            <a:r>
              <a:rPr lang="en-US" altLang="en-US" sz="1200" baseline="0" dirty="0">
                <a:latin typeface="+mn-lt"/>
              </a:rPr>
              <a:t> vertical rectangle, image with blue circles, and f</a:t>
            </a:r>
            <a:r>
              <a:rPr lang="en-US" altLang="en-US" sz="1200" dirty="0">
                <a:latin typeface="+mn-lt"/>
              </a:rPr>
              <a:t>ade in text and red bullets in sync with narrator reading each item at [3x] and at [4x], and with red highlight around each blue circle in sync with narration.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mn-lt"/>
              </a:rPr>
              <a:t> </a:t>
            </a:r>
            <a:endParaRPr lang="en-US" alt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mn-lt"/>
              </a:rPr>
              <a:t>Graphic(s): </a:t>
            </a:r>
            <a:r>
              <a:rPr lang="en-US" altLang="en-US" sz="1200" dirty="0">
                <a:latin typeface="+mn-lt"/>
              </a:rPr>
              <a:t> XX branding / colors, scope management process graphic</a:t>
            </a:r>
          </a:p>
          <a:p>
            <a:endParaRPr lang="en-US" alt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C22B7C05-8E8E-4A77-BE10-AC05F938DD45}" type="slidenum">
              <a:rPr lang="en-US" smtClean="0"/>
              <a:t>5</a:t>
            </a:fld>
            <a:endParaRPr lang="en-US" dirty="0"/>
          </a:p>
        </p:txBody>
      </p:sp>
    </p:spTree>
    <p:extLst>
      <p:ext uri="{BB962C8B-B14F-4D97-AF65-F5344CB8AC3E}">
        <p14:creationId xmlns:p14="http://schemas.microsoft.com/office/powerpoint/2010/main" val="156983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rPr>
              <a:t>Slide ID: </a:t>
            </a:r>
            <a:r>
              <a:rPr lang="en-US" altLang="en-US" sz="1200" dirty="0">
                <a:latin typeface="+mn-lt"/>
              </a:rPr>
              <a:t>003</a:t>
            </a:r>
          </a:p>
          <a:p>
            <a:pPr eaLnBrk="1" hangingPunct="1">
              <a:spcBef>
                <a:spcPct val="0"/>
              </a:spcBef>
            </a:pPr>
            <a:r>
              <a:rPr lang="en-US" altLang="en-US" sz="1200" dirty="0">
                <a:solidFill>
                  <a:srgbClr val="0070C0"/>
                </a:solidFill>
                <a:latin typeface="+mn-lt"/>
              </a:rPr>
              <a:t> </a:t>
            </a:r>
          </a:p>
          <a:p>
            <a:pPr eaLnBrk="1" hangingPunct="1">
              <a:spcBef>
                <a:spcPct val="0"/>
              </a:spcBef>
            </a:pPr>
            <a:r>
              <a:rPr lang="en-US" altLang="en-US" sz="1200" b="1" dirty="0">
                <a:latin typeface="+mn-lt"/>
              </a:rPr>
              <a:t>Audio:</a:t>
            </a:r>
          </a:p>
          <a:p>
            <a:r>
              <a:rPr lang="en-US" sz="1200" kern="1200" dirty="0">
                <a:solidFill>
                  <a:schemeClr val="tx1"/>
                </a:solidFill>
                <a:effectLst/>
                <a:latin typeface="+mn-lt"/>
                <a:ea typeface="+mn-ea"/>
                <a:cs typeface="+mn-cs"/>
              </a:rPr>
              <a:t>[3x] What is cost management? </a:t>
            </a:r>
          </a:p>
          <a:p>
            <a:r>
              <a:rPr lang="en-US" sz="1200" kern="1200" dirty="0">
                <a:solidFill>
                  <a:schemeClr val="tx1"/>
                </a:solidFill>
                <a:effectLst/>
                <a:latin typeface="+mn-lt"/>
                <a:ea typeface="+mn-ea"/>
                <a:cs typeface="+mn-cs"/>
              </a:rPr>
              <a:t>[4x] How is cost management governed at XX International? </a:t>
            </a:r>
          </a:p>
          <a:p>
            <a:r>
              <a:rPr lang="en-US" sz="1200" kern="1200" dirty="0">
                <a:solidFill>
                  <a:schemeClr val="tx1"/>
                </a:solidFill>
                <a:effectLst/>
                <a:latin typeface="+mn-lt"/>
                <a:ea typeface="+mn-ea"/>
                <a:cs typeface="+mn-cs"/>
              </a:rPr>
              <a:t>[5x] How does scope impact cost management? </a:t>
            </a:r>
          </a:p>
          <a:p>
            <a:r>
              <a:rPr lang="en-US" sz="1200" kern="1200" dirty="0">
                <a:solidFill>
                  <a:schemeClr val="tx1"/>
                </a:solidFill>
                <a:effectLst/>
                <a:latin typeface="+mn-lt"/>
                <a:ea typeface="+mn-ea"/>
                <a:cs typeface="+mn-cs"/>
              </a:rPr>
              <a:t>[6x] How are stakeholders involved in cost management? Click on the purple buttons to reveal the answer to these questions.</a:t>
            </a:r>
          </a:p>
          <a:p>
            <a:endParaRPr lang="en-US" altLang="en-US" sz="120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1" dirty="0">
                <a:latin typeface="+mn-lt"/>
              </a:rPr>
              <a:t>Programming Notes:</a:t>
            </a:r>
            <a:r>
              <a:rPr lang="en-US" altLang="en-US" sz="1200" dirty="0">
                <a:latin typeface="+mn-lt"/>
              </a:rPr>
              <a:t> A</a:t>
            </a:r>
            <a:r>
              <a:rPr lang="en-US" altLang="en-US" sz="1200" baseline="0" dirty="0">
                <a:latin typeface="+mn-lt"/>
              </a:rPr>
              <a:t>nimate out previous images when purple question boxes appear in sync with narration. </a:t>
            </a:r>
            <a:r>
              <a:rPr lang="en-US" altLang="en-US" sz="1200" dirty="0">
                <a:latin typeface="+mn-lt"/>
              </a:rPr>
              <a:t>Click/reveal</a:t>
            </a:r>
            <a:r>
              <a:rPr lang="en-US" altLang="en-US" sz="1200" baseline="0" dirty="0">
                <a:latin typeface="+mn-lt"/>
              </a:rPr>
              <a:t> interaction: s</a:t>
            </a:r>
            <a:r>
              <a:rPr lang="en-US" altLang="en-US" sz="1200" dirty="0">
                <a:latin typeface="+mn-lt"/>
              </a:rPr>
              <a:t>how</a:t>
            </a:r>
            <a:r>
              <a:rPr lang="en-US" altLang="en-US" sz="1200" baseline="0" dirty="0">
                <a:latin typeface="+mn-lt"/>
              </a:rPr>
              <a:t> white fill box with purple text when mouse clicks purple button to the left</a:t>
            </a:r>
            <a:r>
              <a:rPr lang="en-US" altLang="en-US" sz="1200" dirty="0">
                <a:latin typeface="+mn-lt"/>
              </a:rPr>
              <a:t>.</a:t>
            </a:r>
            <a:r>
              <a:rPr lang="en-US" altLang="en-US" sz="1200" baseline="0" dirty="0">
                <a:latin typeface="+mn-lt"/>
              </a:rPr>
              <a:t> Change color of selected box to a lighter purple when it is selected, back to dark when not selected. (see slide 15 example). Show the white arrow pointing to NEXT at the end of the timeline.</a:t>
            </a:r>
            <a:endParaRPr lang="en-US" altLang="en-US" sz="1200" dirty="0">
              <a:latin typeface="+mn-lt"/>
            </a:endParaRPr>
          </a:p>
          <a:p>
            <a:endParaRPr lang="en-US" altLang="en-US" sz="1200" b="1" dirty="0">
              <a:latin typeface="+mn-lt"/>
            </a:endParaRPr>
          </a:p>
          <a:p>
            <a:r>
              <a:rPr lang="en-US" altLang="en-US" sz="1200" b="1" dirty="0">
                <a:latin typeface="+mn-lt"/>
              </a:rPr>
              <a:t>Click/reveal questions</a:t>
            </a:r>
            <a:r>
              <a:rPr lang="en-US" altLang="en-US" sz="1200" b="1" baseline="0" dirty="0">
                <a:latin typeface="+mn-lt"/>
              </a:rPr>
              <a:t> and answers</a:t>
            </a:r>
            <a:r>
              <a:rPr lang="en-US" altLang="en-US" sz="1200" b="1" dirty="0">
                <a:latin typeface="+mn-lt"/>
              </a:rPr>
              <a:t>:</a:t>
            </a:r>
          </a:p>
          <a:p>
            <a:r>
              <a:rPr lang="en-US" sz="1200" kern="1200" dirty="0">
                <a:solidFill>
                  <a:schemeClr val="tx1"/>
                </a:solidFill>
                <a:effectLst/>
                <a:latin typeface="+mn-lt"/>
                <a:ea typeface="+mn-ea"/>
                <a:cs typeface="+mn-cs"/>
              </a:rPr>
              <a:t>What is cost management? </a:t>
            </a:r>
          </a:p>
          <a:p>
            <a:r>
              <a:rPr lang="en-US" sz="1200" kern="1200" dirty="0">
                <a:solidFill>
                  <a:schemeClr val="tx1"/>
                </a:solidFill>
                <a:effectLst/>
                <a:latin typeface="+mn-lt"/>
                <a:ea typeface="+mn-ea"/>
                <a:cs typeface="+mn-cs"/>
              </a:rPr>
              <a:t>Cost management refers to the techniques, activities, and tools needed to complete the project to in line with XX International policies and procedures, and within the approved budget.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is cost management governed at XX International? </a:t>
            </a:r>
          </a:p>
          <a:p>
            <a:r>
              <a:rPr lang="en-US" sz="1200" kern="1200" dirty="0">
                <a:solidFill>
                  <a:schemeClr val="tx1"/>
                </a:solidFill>
                <a:effectLst/>
                <a:latin typeface="+mn-lt"/>
                <a:ea typeface="+mn-ea"/>
                <a:cs typeface="+mn-cs"/>
              </a:rPr>
              <a:t>Project Cost Management is </a:t>
            </a:r>
            <a:r>
              <a:rPr lang="en-US" sz="1200" b="0" kern="1200" dirty="0">
                <a:solidFill>
                  <a:srgbClr val="FF0000"/>
                </a:solidFill>
                <a:effectLst/>
                <a:latin typeface="+mn-lt"/>
                <a:ea typeface="+mn-ea"/>
                <a:cs typeface="+mn-cs"/>
              </a:rPr>
              <a:t>governed</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by our policies. Everyone responsible for project management must familiarize themselves with these policies. Please click on PM Professor to access our policies</a:t>
            </a:r>
            <a:r>
              <a:rPr lang="pl-P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does scope impact cost management? </a:t>
            </a:r>
          </a:p>
          <a:p>
            <a:r>
              <a:rPr lang="en-US" sz="1200" kern="1200" dirty="0">
                <a:solidFill>
                  <a:schemeClr val="tx1"/>
                </a:solidFill>
                <a:effectLst/>
                <a:latin typeface="+mn-lt"/>
                <a:ea typeface="+mn-ea"/>
                <a:cs typeface="+mn-cs"/>
              </a:rPr>
              <a:t>Project Scope dictates the level of costs to be incurred yet availability of funds may place limitations on scope. Changes to the scope of your project may impact cost and shall always be carefully managed and validated with your sponsors via a formal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are stakeholders involved in cost management? </a:t>
            </a:r>
          </a:p>
          <a:p>
            <a:r>
              <a:rPr lang="en-US" sz="1200" kern="1200" dirty="0">
                <a:solidFill>
                  <a:schemeClr val="tx1"/>
                </a:solidFill>
                <a:effectLst/>
                <a:latin typeface="+mn-lt"/>
                <a:ea typeface="+mn-ea"/>
                <a:cs typeface="+mn-cs"/>
              </a:rPr>
              <a:t>The project leader should agree the cost management process with the project stakeholders at the outset. The project leader should maintain ongoing stakeholder engagement to make sure they remain aligned and aware of budget utilization, scope and cost changes over the project lifecycle.</a:t>
            </a:r>
          </a:p>
          <a:p>
            <a:pPr marL="0" indent="0">
              <a:buFont typeface="Arial" panose="020B0604020202020204" pitchFamily="34" charset="0"/>
              <a:buNone/>
            </a:pPr>
            <a:endParaRPr lang="en-US" altLang="en-US" sz="1200" b="1" dirty="0">
              <a:latin typeface="+mn-lt"/>
            </a:endParaRPr>
          </a:p>
          <a:p>
            <a:r>
              <a:rPr lang="en-US" altLang="en-US" sz="1200" b="1" dirty="0">
                <a:latin typeface="+mn-lt"/>
              </a:rPr>
              <a:t>Graphic(s): </a:t>
            </a:r>
            <a:r>
              <a:rPr lang="en-US" altLang="en-US" sz="1200" dirty="0">
                <a:latin typeface="+mn-lt"/>
              </a:rPr>
              <a:t> XX branding / colors</a:t>
            </a:r>
          </a:p>
          <a:p>
            <a:endParaRPr lang="en-US" altLang="en-US" sz="12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6</a:t>
            </a:fld>
            <a:endParaRPr lang="en-US" dirty="0"/>
          </a:p>
        </p:txBody>
      </p:sp>
    </p:spTree>
    <p:extLst>
      <p:ext uri="{BB962C8B-B14F-4D97-AF65-F5344CB8AC3E}">
        <p14:creationId xmlns:p14="http://schemas.microsoft.com/office/powerpoint/2010/main" val="395202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004 continued</a:t>
            </a:r>
          </a:p>
          <a:p>
            <a:pPr eaLnBrk="1" hangingPunct="1">
              <a:spcBef>
                <a:spcPct val="0"/>
              </a:spcBef>
            </a:pPr>
            <a:r>
              <a:rPr lang="en-US" altLang="en-US" sz="1100" dirty="0">
                <a:solidFill>
                  <a:srgbClr val="0070C0"/>
                </a:solidFill>
                <a:latin typeface="+mn-lt"/>
              </a:rPr>
              <a:t> </a:t>
            </a:r>
          </a:p>
          <a:p>
            <a:pPr eaLnBrk="1" hangingPunct="1">
              <a:spcBef>
                <a:spcPct val="0"/>
              </a:spcBef>
            </a:pPr>
            <a:r>
              <a:rPr lang="en-US" altLang="en-US" sz="1100" b="1" dirty="0">
                <a:latin typeface="+mn-lt"/>
              </a:rPr>
              <a:t>Audio:</a:t>
            </a:r>
          </a:p>
          <a:p>
            <a:r>
              <a:rPr lang="en-US" sz="1200" kern="1200" dirty="0">
                <a:solidFill>
                  <a:schemeClr val="tx1"/>
                </a:solidFill>
                <a:effectLst/>
                <a:latin typeface="+mn-lt"/>
                <a:ea typeface="+mn-ea"/>
                <a:cs typeface="+mn-cs"/>
              </a:rPr>
              <a:t>Project cost management has four steps:</a:t>
            </a:r>
          </a:p>
          <a:p>
            <a:r>
              <a:rPr lang="en-US" sz="1200" dirty="0">
                <a:solidFill>
                  <a:srgbClr val="4F2170"/>
                </a:solidFill>
                <a:latin typeface="Arial" panose="020B0604020202020204" pitchFamily="34" charset="0"/>
                <a:cs typeface="Arial" panose="020B0604020202020204" pitchFamily="34" charset="0"/>
              </a:rPr>
              <a:t>[1x] </a:t>
            </a:r>
            <a:r>
              <a:rPr lang="en-US" sz="1200" kern="1200" dirty="0">
                <a:solidFill>
                  <a:schemeClr val="tx1"/>
                </a:solidFill>
                <a:effectLst/>
                <a:latin typeface="+mn-lt"/>
                <a:ea typeface="+mn-ea"/>
                <a:cs typeface="+mn-cs"/>
              </a:rPr>
              <a:t>Plan cost management</a:t>
            </a:r>
          </a:p>
          <a:p>
            <a:r>
              <a:rPr lang="en-US" sz="1200" dirty="0">
                <a:solidFill>
                  <a:srgbClr val="4F2170"/>
                </a:solidFill>
                <a:latin typeface="Arial" panose="020B0604020202020204" pitchFamily="34" charset="0"/>
                <a:cs typeface="Arial" panose="020B0604020202020204" pitchFamily="34" charset="0"/>
              </a:rPr>
              <a:t>[2x] </a:t>
            </a:r>
            <a:r>
              <a:rPr lang="en-US" sz="1200" kern="1200" dirty="0">
                <a:solidFill>
                  <a:schemeClr val="tx1"/>
                </a:solidFill>
                <a:effectLst/>
                <a:latin typeface="+mn-lt"/>
                <a:ea typeface="+mn-ea"/>
                <a:cs typeface="+mn-cs"/>
              </a:rPr>
              <a:t>Estimate costs</a:t>
            </a:r>
          </a:p>
          <a:p>
            <a:r>
              <a:rPr lang="en-US" sz="1200" dirty="0">
                <a:solidFill>
                  <a:srgbClr val="4F2170"/>
                </a:solidFill>
                <a:latin typeface="Arial" panose="020B0604020202020204" pitchFamily="34" charset="0"/>
                <a:cs typeface="Arial" panose="020B0604020202020204" pitchFamily="34" charset="0"/>
              </a:rPr>
              <a:t>[3x] </a:t>
            </a:r>
            <a:r>
              <a:rPr lang="en-US" sz="1200" kern="1200" dirty="0">
                <a:solidFill>
                  <a:schemeClr val="tx1"/>
                </a:solidFill>
                <a:effectLst/>
                <a:latin typeface="+mn-lt"/>
                <a:ea typeface="+mn-ea"/>
                <a:cs typeface="+mn-cs"/>
              </a:rPr>
              <a:t>Determine budget</a:t>
            </a:r>
          </a:p>
          <a:p>
            <a:r>
              <a:rPr lang="en-US" sz="1200" dirty="0">
                <a:solidFill>
                  <a:srgbClr val="4F2170"/>
                </a:solidFill>
                <a:latin typeface="Arial" panose="020B0604020202020204" pitchFamily="34" charset="0"/>
                <a:cs typeface="Arial" panose="020B0604020202020204" pitchFamily="34" charset="0"/>
              </a:rPr>
              <a:t>[4x] </a:t>
            </a:r>
            <a:r>
              <a:rPr lang="en-US" sz="1200" kern="1200" dirty="0">
                <a:solidFill>
                  <a:schemeClr val="tx1"/>
                </a:solidFill>
                <a:effectLst/>
                <a:latin typeface="+mn-lt"/>
                <a:ea typeface="+mn-ea"/>
                <a:cs typeface="+mn-cs"/>
              </a:rPr>
              <a:t>Control costs</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pPr eaLnBrk="1" hangingPunct="1">
              <a:spcBef>
                <a:spcPct val="0"/>
              </a:spcBef>
            </a:pPr>
            <a:r>
              <a:rPr lang="en-US" altLang="en-US" sz="1100" b="1" dirty="0">
                <a:latin typeface="+mn-lt"/>
              </a:rPr>
              <a:t>Programming Notes:</a:t>
            </a:r>
            <a:r>
              <a:rPr lang="en-US" altLang="en-US" sz="1100" dirty="0">
                <a:latin typeface="+mn-lt"/>
              </a:rPr>
              <a:t> Animate in purple bar wiping down, text at top of screen,</a:t>
            </a:r>
            <a:r>
              <a:rPr lang="en-US" altLang="en-US" sz="1100" baseline="0" dirty="0">
                <a:latin typeface="+mn-lt"/>
              </a:rPr>
              <a:t> </a:t>
            </a:r>
            <a:r>
              <a:rPr lang="en-US" altLang="en-US" sz="1100" dirty="0">
                <a:latin typeface="+mn-lt"/>
              </a:rPr>
              <a:t>and animate in each of the colored boxes</a:t>
            </a:r>
            <a:r>
              <a:rPr lang="en-US" altLang="en-US" sz="1100" baseline="0" dirty="0">
                <a:latin typeface="+mn-lt"/>
              </a:rPr>
              <a:t> in sync with narration as shown. Before the second, third and fourth boxes animate in [#x], animate in the black line and arrow leading to it [#a] using a wipe animation from left to right. </a:t>
            </a:r>
            <a:r>
              <a:rPr lang="en-US" altLang="en-US" sz="1100" dirty="0">
                <a:latin typeface="+mn-lt"/>
              </a:rPr>
              <a:t>Animate in the work performance information text. </a:t>
            </a:r>
            <a:endParaRPr lang="en-US" altLang="en-US" sz="1100" b="1" dirty="0">
              <a:latin typeface="+mn-lt"/>
            </a:endParaRPr>
          </a:p>
          <a:p>
            <a:endParaRPr lang="en-US" altLang="en-US" sz="1100" b="1" dirty="0">
              <a:latin typeface="+mn-lt"/>
            </a:endParaRPr>
          </a:p>
          <a:p>
            <a:r>
              <a:rPr lang="en-US" altLang="en-US" sz="1100" b="1" dirty="0">
                <a:latin typeface="+mn-lt"/>
              </a:rPr>
              <a:t>Graphic(s): </a:t>
            </a:r>
            <a:r>
              <a:rPr lang="en-US" altLang="en-US" sz="1100" dirty="0">
                <a:latin typeface="+mn-lt"/>
              </a:rPr>
              <a:t> XX branding / colors &amp; images</a:t>
            </a:r>
          </a:p>
        </p:txBody>
      </p:sp>
      <p:sp>
        <p:nvSpPr>
          <p:cNvPr id="4" name="Slide Number Placeholder 3"/>
          <p:cNvSpPr>
            <a:spLocks noGrp="1"/>
          </p:cNvSpPr>
          <p:nvPr>
            <p:ph type="sldNum" sz="quarter" idx="10"/>
          </p:nvPr>
        </p:nvSpPr>
        <p:spPr/>
        <p:txBody>
          <a:bodyPr/>
          <a:lstStyle/>
          <a:p>
            <a:fld id="{C22B7C05-8E8E-4A77-BE10-AC05F938DD45}" type="slidenum">
              <a:rPr lang="en-US" smtClean="0"/>
              <a:t>7</a:t>
            </a:fld>
            <a:endParaRPr lang="en-US" dirty="0"/>
          </a:p>
        </p:txBody>
      </p:sp>
    </p:spTree>
    <p:extLst>
      <p:ext uri="{BB962C8B-B14F-4D97-AF65-F5344CB8AC3E}">
        <p14:creationId xmlns:p14="http://schemas.microsoft.com/office/powerpoint/2010/main" val="113077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004</a:t>
            </a:r>
          </a:p>
          <a:p>
            <a:pPr eaLnBrk="1" hangingPunct="1">
              <a:spcBef>
                <a:spcPct val="0"/>
              </a:spcBef>
            </a:pPr>
            <a:r>
              <a:rPr lang="en-US" altLang="en-US" sz="1100" dirty="0">
                <a:solidFill>
                  <a:srgbClr val="0070C0"/>
                </a:solidFill>
                <a:latin typeface="+mn-lt"/>
              </a:rPr>
              <a:t> </a:t>
            </a:r>
            <a:endParaRPr lang="pl-PL" altLang="en-US" sz="1100" dirty="0">
              <a:solidFill>
                <a:srgbClr val="0070C0"/>
              </a:solidFill>
              <a:latin typeface="+mn-lt"/>
            </a:endParaRPr>
          </a:p>
          <a:p>
            <a:pPr eaLnBrk="1" hangingPunct="1">
              <a:spcBef>
                <a:spcPct val="0"/>
              </a:spcBef>
            </a:pPr>
            <a:r>
              <a:rPr lang="en-US" altLang="en-US" sz="1100" b="1" dirty="0">
                <a:latin typeface="+mn-lt"/>
              </a:rPr>
              <a:t>Audio:</a:t>
            </a:r>
          </a:p>
          <a:p>
            <a:r>
              <a:rPr lang="en-US" sz="1200" strike="noStrike" kern="1200" baseline="0" dirty="0">
                <a:solidFill>
                  <a:schemeClr val="tx1"/>
                </a:solidFill>
                <a:effectLst/>
                <a:latin typeface="+mn-lt"/>
                <a:ea typeface="+mn-ea"/>
                <a:cs typeface="+mn-cs"/>
              </a:rPr>
              <a:t>These cost management processes provide the framework to manage your project costs. Click on the process boxes for more details.</a:t>
            </a:r>
          </a:p>
          <a:p>
            <a:endParaRPr lang="en-US" altLang="en-US" sz="1100" dirty="0">
              <a:latin typeface="+mn-lt"/>
              <a:cs typeface="Arial" panose="020B0604020202020204" pitchFamily="34" charset="0"/>
            </a:endParaRPr>
          </a:p>
          <a:p>
            <a:pPr eaLnBrk="1" hangingPunct="1">
              <a:spcBef>
                <a:spcPct val="0"/>
              </a:spcBef>
            </a:pPr>
            <a:r>
              <a:rPr lang="en-US" altLang="en-US" sz="1100" b="1" dirty="0">
                <a:latin typeface="+mn-lt"/>
              </a:rPr>
              <a:t>Programming Notes:</a:t>
            </a:r>
            <a:r>
              <a:rPr lang="en-US" altLang="en-US" sz="1100" dirty="0">
                <a:latin typeface="+mn-lt"/>
              </a:rPr>
              <a:t> Program</a:t>
            </a:r>
            <a:r>
              <a:rPr lang="en-US" altLang="en-US" sz="1100" baseline="0" dirty="0">
                <a:latin typeface="+mn-lt"/>
              </a:rPr>
              <a:t> the white boxes with a black line from it to the appropriate process box to appear as each process box is clicked. Program a hover and visited state for these process boxes. Only one reveal box and line should appear at a time. No voiceover; display text as you click on each box, and only upon going through all boxes can you go next.</a:t>
            </a:r>
            <a:endParaRPr lang="en-US" altLang="en-US" sz="1100" b="1" dirty="0">
              <a:latin typeface="+mn-lt"/>
            </a:endParaRPr>
          </a:p>
          <a:p>
            <a:endParaRPr lang="en-US" altLang="en-US" sz="1100" b="1" dirty="0">
              <a:latin typeface="+mn-lt"/>
            </a:endParaRPr>
          </a:p>
          <a:p>
            <a:r>
              <a:rPr lang="en-US" altLang="en-US" sz="1100" b="1" dirty="0">
                <a:latin typeface="+mn-lt"/>
              </a:rPr>
              <a:t>Graphic(s): </a:t>
            </a:r>
            <a:r>
              <a:rPr lang="en-US" altLang="en-US" sz="1100" dirty="0">
                <a:latin typeface="+mn-lt"/>
              </a:rPr>
              <a:t> XX branding / colors &amp; images</a:t>
            </a:r>
          </a:p>
          <a:p>
            <a:endParaRPr lang="en-US" altLang="en-US" sz="1100" dirty="0">
              <a:latin typeface="+mn-lt"/>
            </a:endParaRPr>
          </a:p>
          <a:p>
            <a:r>
              <a:rPr lang="en-US" altLang="en-US" sz="1100" dirty="0">
                <a:latin typeface="+mn-lt"/>
              </a:rPr>
              <a:t>Click/Reveal:</a:t>
            </a:r>
          </a:p>
          <a:p>
            <a:r>
              <a:rPr lang="en-US" sz="1100" kern="1200" dirty="0">
                <a:solidFill>
                  <a:schemeClr val="tx1"/>
                </a:solidFill>
                <a:effectLst/>
                <a:latin typeface="+mn-lt"/>
                <a:ea typeface="+mn-ea"/>
                <a:cs typeface="+mn-cs"/>
              </a:rPr>
              <a:t>Plan Cost Management – Documents the policies and procedures, roles and responsibilities to help manage project costs. It may include project return on investment, opportunity cost, and payback expectations.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Estimate Costs – Forecasts what each project activity will cost based on the resources required to complete it. It produces activity cost estimates and includes the documentation of assumptions behind the estimates.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Determine Budget – Adds up the estimated costs to get a budget for the entire project, producing the cost baseline and project funding requirements.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Control Costs – Keeps the actual costs and the planned budget in line using [20x] work performance information, cost forecasts, and change request updates. </a:t>
            </a:r>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8</a:t>
            </a:fld>
            <a:endParaRPr lang="en-US" dirty="0"/>
          </a:p>
        </p:txBody>
      </p:sp>
    </p:spTree>
    <p:extLst>
      <p:ext uri="{BB962C8B-B14F-4D97-AF65-F5344CB8AC3E}">
        <p14:creationId xmlns:p14="http://schemas.microsoft.com/office/powerpoint/2010/main" val="60822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latin typeface="+mn-lt"/>
              </a:rPr>
              <a:t>Slide ID: </a:t>
            </a:r>
            <a:r>
              <a:rPr lang="en-US" altLang="en-US" sz="1100" dirty="0">
                <a:latin typeface="+mn-lt"/>
              </a:rPr>
              <a:t>005</a:t>
            </a:r>
            <a:endParaRPr lang="en-US" altLang="en-US" sz="1100" dirty="0">
              <a:solidFill>
                <a:srgbClr val="0070C0"/>
              </a:solidFill>
              <a:latin typeface="+mn-lt"/>
            </a:endParaRPr>
          </a:p>
          <a:p>
            <a:pPr eaLnBrk="1" hangingPunct="1">
              <a:spcBef>
                <a:spcPct val="0"/>
              </a:spcBef>
            </a:pPr>
            <a:r>
              <a:rPr lang="en-US" altLang="en-US" sz="1100" b="1" dirty="0">
                <a:latin typeface="+mn-lt"/>
              </a:rPr>
              <a:t>Audio:</a:t>
            </a:r>
          </a:p>
          <a:p>
            <a:r>
              <a:rPr lang="en-US" sz="1200" kern="1200" dirty="0">
                <a:solidFill>
                  <a:schemeClr val="tx1"/>
                </a:solidFill>
                <a:effectLst/>
                <a:latin typeface="+mn-lt"/>
                <a:ea typeface="+mn-ea"/>
                <a:cs typeface="+mn-cs"/>
              </a:rPr>
              <a:t>[1x] How much have you learned about cost management? Click the “Begin Knowledge Check” button when you are ready to check your knowledge or click the “Start Section Again” button if you want to return to the first slide in this section and review it again.</a:t>
            </a:r>
          </a:p>
          <a:p>
            <a:endParaRPr lang="en-US" altLang="en-US" sz="1100" dirty="0">
              <a:latin typeface="+mn-lt"/>
              <a:cs typeface="Arial" panose="020B0604020202020204" pitchFamily="34" charset="0"/>
            </a:endParaRPr>
          </a:p>
          <a:p>
            <a:pPr eaLnBrk="1" hangingPunct="1">
              <a:spcBef>
                <a:spcPct val="0"/>
              </a:spcBef>
            </a:pPr>
            <a:r>
              <a:rPr lang="en-US" altLang="en-US" sz="1100" b="1" dirty="0">
                <a:latin typeface="+mn-lt"/>
              </a:rPr>
              <a:t>Programming Notes:</a:t>
            </a:r>
            <a:r>
              <a:rPr lang="en-US" altLang="en-US" sz="1100" dirty="0">
                <a:latin typeface="+mn-lt"/>
              </a:rPr>
              <a:t> Same slide as previous….animate out previous images and text. Fade in text in sync with narrator reading. Show button to click</a:t>
            </a:r>
            <a:r>
              <a:rPr lang="en-US" altLang="en-US" sz="1100" baseline="0" dirty="0">
                <a:latin typeface="+mn-lt"/>
              </a:rPr>
              <a:t> to access the next two questions, and second button to jump to the first slide in this section in case user wants to go through it again before knowledge check.  Jump to slide 5 if start section again button is clicked.</a:t>
            </a:r>
            <a:endParaRPr lang="en-US" altLang="en-US" sz="1100" dirty="0">
              <a:latin typeface="+mn-lt"/>
            </a:endParaRPr>
          </a:p>
          <a:p>
            <a:endParaRPr lang="en-US" altLang="en-US" sz="1100" b="1" dirty="0">
              <a:latin typeface="+mn-lt"/>
            </a:endParaRPr>
          </a:p>
          <a:p>
            <a:r>
              <a:rPr lang="en-US" altLang="en-US" sz="1100" b="1" dirty="0">
                <a:latin typeface="+mn-lt"/>
              </a:rPr>
              <a:t>Graphic(s): </a:t>
            </a:r>
            <a:r>
              <a:rPr lang="en-US" altLang="en-US" sz="1100" dirty="0">
                <a:latin typeface="+mn-lt"/>
              </a:rPr>
              <a:t> XX branding – knowledge check intro</a:t>
            </a:r>
            <a:r>
              <a:rPr lang="en-US" altLang="en-US" sz="1100" baseline="0" dirty="0">
                <a:latin typeface="+mn-lt"/>
              </a:rPr>
              <a:t> slide</a:t>
            </a:r>
            <a:endParaRPr lang="en-US" altLang="en-US" sz="1100" dirty="0">
              <a:latin typeface="+mn-lt"/>
            </a:endParaRPr>
          </a:p>
          <a:p>
            <a:endParaRPr lang="en-US" altLang="en-US" sz="1100" dirty="0">
              <a:latin typeface="+mn-lt"/>
            </a:endParaRPr>
          </a:p>
        </p:txBody>
      </p:sp>
      <p:sp>
        <p:nvSpPr>
          <p:cNvPr id="4" name="Slide Number Placeholder 3"/>
          <p:cNvSpPr>
            <a:spLocks noGrp="1"/>
          </p:cNvSpPr>
          <p:nvPr>
            <p:ph type="sldNum" sz="quarter" idx="10"/>
          </p:nvPr>
        </p:nvSpPr>
        <p:spPr/>
        <p:txBody>
          <a:bodyPr/>
          <a:lstStyle/>
          <a:p>
            <a:fld id="{C22B7C05-8E8E-4A77-BE10-AC05F938DD45}" type="slidenum">
              <a:rPr lang="en-US" smtClean="0"/>
              <a:t>9</a:t>
            </a:fld>
            <a:endParaRPr lang="en-US" dirty="0"/>
          </a:p>
        </p:txBody>
      </p:sp>
    </p:spTree>
    <p:extLst>
      <p:ext uri="{BB962C8B-B14F-4D97-AF65-F5344CB8AC3E}">
        <p14:creationId xmlns:p14="http://schemas.microsoft.com/office/powerpoint/2010/main" val="2552613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4412"/>
            <a:ext cx="9144000" cy="5605545"/>
          </a:xfrm>
          <a:prstGeom prst="rect">
            <a:avLst/>
          </a:prstGeom>
        </p:spPr>
      </p:pic>
    </p:spTree>
    <p:custDataLst>
      <p:tags r:id="rId1"/>
    </p:custDataLst>
    <p:extLst>
      <p:ext uri="{BB962C8B-B14F-4D97-AF65-F5344CB8AC3E}">
        <p14:creationId xmlns:p14="http://schemas.microsoft.com/office/powerpoint/2010/main" val="369242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4413"/>
            <a:ext cx="9144000" cy="5638800"/>
          </a:xfrm>
          <a:prstGeom prst="rect">
            <a:avLst/>
          </a:prstGeom>
        </p:spPr>
      </p:pic>
    </p:spTree>
    <p:custDataLst>
      <p:tags r:id="rId1"/>
    </p:custDataLst>
    <p:extLst>
      <p:ext uri="{BB962C8B-B14F-4D97-AF65-F5344CB8AC3E}">
        <p14:creationId xmlns:p14="http://schemas.microsoft.com/office/powerpoint/2010/main" val="109348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67200" y="6324600"/>
            <a:ext cx="746838" cy="365125"/>
          </a:xfrm>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441158"/>
            <a:ext cx="9144000" cy="5638800"/>
          </a:xfrm>
          <a:prstGeom prst="rect">
            <a:avLst/>
          </a:prstGeom>
          <a:blipFill dpi="0" rotWithShape="1">
            <a:blip r:embed="rId3">
              <a:alphaModFix amt="1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1665"/>
            <a:ext cx="9144000" cy="5629116"/>
          </a:xfrm>
          <a:prstGeom prst="rect">
            <a:avLst/>
          </a:prstGeom>
        </p:spPr>
      </p:pic>
    </p:spTree>
    <p:custDataLst>
      <p:tags r:id="rId1"/>
    </p:custDataLst>
    <p:extLst>
      <p:ext uri="{BB962C8B-B14F-4D97-AF65-F5344CB8AC3E}">
        <p14:creationId xmlns:p14="http://schemas.microsoft.com/office/powerpoint/2010/main" val="310732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1665"/>
            <a:ext cx="9144000" cy="5629116"/>
          </a:xfrm>
          <a:prstGeom prst="rect">
            <a:avLst/>
          </a:prstGeom>
        </p:spPr>
      </p:pic>
    </p:spTree>
    <p:custDataLst>
      <p:tags r:id="rId1"/>
    </p:custDataLst>
    <p:extLst>
      <p:ext uri="{BB962C8B-B14F-4D97-AF65-F5344CB8AC3E}">
        <p14:creationId xmlns:p14="http://schemas.microsoft.com/office/powerpoint/2010/main" val="71950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1664"/>
            <a:ext cx="8229600" cy="9559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45932"/>
            <a:ext cx="7468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34" name="TextBox 33"/>
          <p:cNvSpPr txBox="1"/>
          <p:nvPr userDrawn="1"/>
        </p:nvSpPr>
        <p:spPr>
          <a:xfrm>
            <a:off x="4724400" y="0"/>
            <a:ext cx="4419600" cy="461665"/>
          </a:xfrm>
          <a:prstGeom prst="rect">
            <a:avLst/>
          </a:prstGeom>
          <a:noFill/>
        </p:spPr>
        <p:txBody>
          <a:bodyPr wrap="square" rtlCol="0">
            <a:spAutoFit/>
          </a:bodyPr>
          <a:lstStyle/>
          <a:p>
            <a:pPr algn="r"/>
            <a:r>
              <a:rPr lang="en-US" sz="2400" dirty="0">
                <a:solidFill>
                  <a:srgbClr val="56BFC7"/>
                </a:solidFill>
                <a:latin typeface="Calibri Light" panose="020F0302020204030204" pitchFamily="34" charset="0"/>
                <a:cs typeface="Calibri Light" panose="020F0302020204030204" pitchFamily="34" charset="0"/>
              </a:rPr>
              <a:t>Project Cost Management</a:t>
            </a:r>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0" r:id="rId9"/>
    <p:sldLayoutId id="2147483661" r:id="rId10"/>
    <p:sldLayoutId id="2147483663"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2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1.xml"/><Relationship Id="rId5" Type="http://schemas.openxmlformats.org/officeDocument/2006/relationships/image" Target="../media/image2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6.xml"/><Relationship Id="rId7"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33.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3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sec.gov/Archives/edgar/data/1103982/000119312513064210/g488866ex99_2s1gbgd.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4840" y="3048000"/>
            <a:ext cx="6384543" cy="304800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1" y="914400"/>
            <a:ext cx="9144000" cy="1771538"/>
          </a:xfrm>
          <a:prstGeom prst="rect">
            <a:avLst/>
          </a:prstGeom>
        </p:spPr>
      </p:pic>
      <p:sp>
        <p:nvSpPr>
          <p:cNvPr id="15" name="TextBox 14"/>
          <p:cNvSpPr txBox="1"/>
          <p:nvPr/>
        </p:nvSpPr>
        <p:spPr>
          <a:xfrm>
            <a:off x="547758" y="2782669"/>
            <a:ext cx="7681841" cy="584775"/>
          </a:xfrm>
          <a:prstGeom prst="rect">
            <a:avLst/>
          </a:prstGeom>
          <a:noFill/>
        </p:spPr>
        <p:txBody>
          <a:bodyPr wrap="square" rtlCol="0">
            <a:spAutoFit/>
          </a:bodyPr>
          <a:lstStyle/>
          <a:p>
            <a:r>
              <a:rPr lang="en-US" sz="1600" dirty="0">
                <a:solidFill>
                  <a:srgbClr val="4F2170"/>
                </a:solidFill>
                <a:latin typeface="Arial" panose="020B0604020202020204" pitchFamily="34" charset="0"/>
                <a:cs typeface="Arial" panose="020B0604020202020204" pitchFamily="34" charset="0"/>
              </a:rPr>
              <a:t>This module covers the most important aspects of project cost management required to complete a project in line with our governance standards</a:t>
            </a:r>
            <a:r>
              <a:rPr lang="pl-PL" sz="1600" dirty="0">
                <a:solidFill>
                  <a:srgbClr val="4F2170"/>
                </a:solidFill>
                <a:latin typeface="Arial" panose="020B0604020202020204" pitchFamily="34" charset="0"/>
                <a:cs typeface="Arial" panose="020B0604020202020204" pitchFamily="34" charset="0"/>
              </a:rPr>
              <a:t>.</a:t>
            </a:r>
            <a:endParaRPr lang="en-US" sz="1600" dirty="0">
              <a:solidFill>
                <a:srgbClr val="4F2170"/>
              </a:solidFill>
              <a:latin typeface="Arial" panose="020B0604020202020204" pitchFamily="34" charset="0"/>
              <a:cs typeface="Arial" panose="020B0604020202020204" pitchFamily="34" charset="0"/>
            </a:endParaRPr>
          </a:p>
        </p:txBody>
      </p:sp>
      <p:sp>
        <p:nvSpPr>
          <p:cNvPr id="16" name="TextBox 15"/>
          <p:cNvSpPr txBox="1"/>
          <p:nvPr/>
        </p:nvSpPr>
        <p:spPr>
          <a:xfrm>
            <a:off x="5623" y="2917676"/>
            <a:ext cx="542136" cy="369332"/>
          </a:xfrm>
          <a:prstGeom prst="rect">
            <a:avLst/>
          </a:prstGeom>
          <a:noFill/>
        </p:spPr>
        <p:txBody>
          <a:bodyPr wrap="none" rtlCol="0">
            <a:spAutoFit/>
          </a:bodyPr>
          <a:lstStyle/>
          <a:p>
            <a:r>
              <a:rPr lang="en-US" dirty="0"/>
              <a:t>[2x]</a:t>
            </a:r>
          </a:p>
        </p:txBody>
      </p:sp>
      <p:sp>
        <p:nvSpPr>
          <p:cNvPr id="18" name="TextBox 17"/>
          <p:cNvSpPr txBox="1"/>
          <p:nvPr/>
        </p:nvSpPr>
        <p:spPr>
          <a:xfrm>
            <a:off x="276691" y="1334243"/>
            <a:ext cx="542136" cy="369332"/>
          </a:xfrm>
          <a:prstGeom prst="rect">
            <a:avLst/>
          </a:prstGeom>
          <a:noFill/>
        </p:spPr>
        <p:txBody>
          <a:bodyPr wrap="none" rtlCol="0">
            <a:spAutoFit/>
          </a:bodyPr>
          <a:lstStyle/>
          <a:p>
            <a:r>
              <a:rPr lang="en-US" dirty="0"/>
              <a:t>[1x]</a:t>
            </a:r>
          </a:p>
        </p:txBody>
      </p:sp>
      <p:sp>
        <p:nvSpPr>
          <p:cNvPr id="6" name="TextBox 5"/>
          <p:cNvSpPr txBox="1"/>
          <p:nvPr/>
        </p:nvSpPr>
        <p:spPr>
          <a:xfrm>
            <a:off x="457200" y="1305580"/>
            <a:ext cx="8305800" cy="1077218"/>
          </a:xfrm>
          <a:prstGeom prst="rect">
            <a:avLst/>
          </a:prstGeom>
          <a:noFill/>
        </p:spPr>
        <p:txBody>
          <a:bodyPr wrap="square" rtlCol="0">
            <a:spAutoFit/>
          </a:bodyPr>
          <a:lstStyle/>
          <a:p>
            <a:pPr algn="ctr"/>
            <a:r>
              <a:rPr lang="en-US" sz="3200" dirty="0">
                <a:solidFill>
                  <a:srgbClr val="7030A0"/>
                </a:solidFill>
                <a:latin typeface="Arial Black" panose="020B0A04020102020204" pitchFamily="34" charset="0"/>
              </a:rPr>
              <a:t>Welcome to Project Cost Management</a:t>
            </a:r>
          </a:p>
        </p:txBody>
      </p:sp>
      <p:sp>
        <p:nvSpPr>
          <p:cNvPr id="19" name="TextBox 18"/>
          <p:cNvSpPr txBox="1"/>
          <p:nvPr/>
        </p:nvSpPr>
        <p:spPr>
          <a:xfrm>
            <a:off x="5040635" y="5553240"/>
            <a:ext cx="542136" cy="369332"/>
          </a:xfrm>
          <a:prstGeom prst="rect">
            <a:avLst/>
          </a:prstGeom>
          <a:noFill/>
        </p:spPr>
        <p:txBody>
          <a:bodyPr wrap="none" rtlCol="0">
            <a:spAutoFit/>
          </a:bodyPr>
          <a:lstStyle/>
          <a:p>
            <a:r>
              <a:rPr lang="en-US" dirty="0"/>
              <a:t>[2x]</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8204198" y="5624047"/>
            <a:ext cx="838070" cy="718346"/>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8550998" y="5798554"/>
            <a:ext cx="542136" cy="369332"/>
          </a:xfrm>
          <a:prstGeom prst="rect">
            <a:avLst/>
          </a:prstGeom>
          <a:noFill/>
        </p:spPr>
        <p:txBody>
          <a:bodyPr wrap="none" rtlCol="0">
            <a:spAutoFit/>
          </a:bodyPr>
          <a:lstStyle/>
          <a:p>
            <a:r>
              <a:rPr lang="en-US" dirty="0"/>
              <a:t>[4x]</a:t>
            </a:r>
          </a:p>
        </p:txBody>
      </p:sp>
      <p:sp>
        <p:nvSpPr>
          <p:cNvPr id="20" name="Chevron 19"/>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27" name="Chevron 26"/>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28" name="Chevron 27"/>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29" name="Chevron 28"/>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30" name="Chevron 29"/>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1" name="Chevron 30"/>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61201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6800"/>
            <a:ext cx="9144000" cy="5013158"/>
          </a:xfrm>
          <a:prstGeom prst="rect">
            <a:avLst/>
          </a:prstGeom>
        </p:spPr>
      </p:pic>
      <p:sp>
        <p:nvSpPr>
          <p:cNvPr id="6" name="Title 5"/>
          <p:cNvSpPr>
            <a:spLocks noGrp="1"/>
          </p:cNvSpPr>
          <p:nvPr>
            <p:ph type="title" idx="4294967295"/>
          </p:nvPr>
        </p:nvSpPr>
        <p:spPr>
          <a:xfrm>
            <a:off x="0" y="838200"/>
            <a:ext cx="8229600" cy="566738"/>
          </a:xfrm>
        </p:spPr>
        <p:txBody>
          <a:bodyPr>
            <a:noAutofit/>
          </a:bodyPr>
          <a:lstStyle/>
          <a:p>
            <a:r>
              <a:rPr lang="en-US" sz="2800" dirty="0">
                <a:solidFill>
                  <a:srgbClr val="7030A0"/>
                </a:solidFill>
                <a:latin typeface="Arial Black" panose="020B0A04020102020204" pitchFamily="34" charset="0"/>
              </a:rPr>
              <a:t>Knowledge Check</a:t>
            </a:r>
          </a:p>
        </p:txBody>
      </p:sp>
      <p:sp>
        <p:nvSpPr>
          <p:cNvPr id="31" name="Chevron 30"/>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33" name="Chevron 32"/>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37" name="Chevron 36"/>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38" name="Chevron 37"/>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39" name="Chevron 38"/>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43" name="Chevron 42"/>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
        <p:nvSpPr>
          <p:cNvPr id="27" name="Content Placeholder 6"/>
          <p:cNvSpPr txBox="1">
            <a:spLocks/>
          </p:cNvSpPr>
          <p:nvPr/>
        </p:nvSpPr>
        <p:spPr>
          <a:xfrm>
            <a:off x="927100" y="1641475"/>
            <a:ext cx="3187700" cy="300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1600" dirty="0">
                <a:solidFill>
                  <a:srgbClr val="502271"/>
                </a:solidFill>
                <a:latin typeface="Arial" panose="020B0604020202020204" pitchFamily="34" charset="0"/>
                <a:cs typeface="Arial" panose="020B0604020202020204" pitchFamily="34" charset="0"/>
              </a:rPr>
              <a:t>Plan Cost Management</a:t>
            </a:r>
          </a:p>
          <a:p>
            <a:pPr marL="0" indent="0">
              <a:spcBef>
                <a:spcPts val="0"/>
              </a:spcBef>
              <a:buFont typeface="Arial" pitchFamily="34" charset="0"/>
              <a:buNone/>
              <a:defRPr/>
            </a:pPr>
            <a:endParaRPr lang="en-US" sz="1600" dirty="0">
              <a:solidFill>
                <a:srgbClr val="502271"/>
              </a:solidFill>
              <a:latin typeface="Arial" panose="020B0604020202020204" pitchFamily="34" charset="0"/>
              <a:cs typeface="Arial" panose="020B0604020202020204" pitchFamily="34" charset="0"/>
            </a:endParaRPr>
          </a:p>
          <a:p>
            <a:pPr marL="0" indent="0">
              <a:spcBef>
                <a:spcPts val="0"/>
              </a:spcBef>
              <a:buFont typeface="Arial" pitchFamily="34" charset="0"/>
              <a:buNone/>
              <a:defRPr/>
            </a:pPr>
            <a:endParaRPr lang="en-US" sz="1600" dirty="0">
              <a:solidFill>
                <a:srgbClr val="502271"/>
              </a:solidFill>
              <a:latin typeface="Arial" panose="020B0604020202020204" pitchFamily="34" charset="0"/>
              <a:cs typeface="Arial" panose="020B0604020202020204" pitchFamily="34" charset="0"/>
            </a:endParaRPr>
          </a:p>
          <a:p>
            <a:pPr marL="0" indent="0">
              <a:spcBef>
                <a:spcPts val="0"/>
              </a:spcBef>
              <a:buFont typeface="Arial" pitchFamily="34" charset="0"/>
              <a:buNone/>
              <a:defRPr/>
            </a:pPr>
            <a:r>
              <a:rPr lang="en-US" sz="1600" dirty="0">
                <a:solidFill>
                  <a:srgbClr val="502271"/>
                </a:solidFill>
                <a:latin typeface="Arial" panose="020B0604020202020204" pitchFamily="34" charset="0"/>
                <a:cs typeface="Arial" panose="020B0604020202020204" pitchFamily="34" charset="0"/>
              </a:rPr>
              <a:t>Estimate Costs</a:t>
            </a:r>
          </a:p>
          <a:p>
            <a:pPr marL="0" indent="0">
              <a:buFont typeface="Arial" pitchFamily="34" charset="0"/>
              <a:buNone/>
            </a:pPr>
            <a:endParaRPr lang="en-US" sz="1600" dirty="0">
              <a:solidFill>
                <a:srgbClr val="502271"/>
              </a:solidFill>
              <a:latin typeface="Arial" panose="020B0604020202020204" pitchFamily="34" charset="0"/>
              <a:cs typeface="Arial" panose="020B0604020202020204" pitchFamily="34" charset="0"/>
            </a:endParaRPr>
          </a:p>
          <a:p>
            <a:pPr marL="0" indent="0">
              <a:buFont typeface="Arial" pitchFamily="34" charset="0"/>
              <a:buNone/>
            </a:pPr>
            <a:endParaRPr lang="en-US" sz="1600" dirty="0">
              <a:solidFill>
                <a:srgbClr val="502271"/>
              </a:solidFill>
              <a:latin typeface="Arial" panose="020B0604020202020204" pitchFamily="34" charset="0"/>
              <a:cs typeface="Arial" panose="020B0604020202020204" pitchFamily="34" charset="0"/>
            </a:endParaRPr>
          </a:p>
          <a:p>
            <a:pPr marL="0" indent="0">
              <a:spcBef>
                <a:spcPts val="0"/>
              </a:spcBef>
              <a:buFont typeface="Arial" pitchFamily="34" charset="0"/>
              <a:buNone/>
              <a:defRPr/>
            </a:pPr>
            <a:r>
              <a:rPr lang="en-US" sz="1600" dirty="0">
                <a:solidFill>
                  <a:srgbClr val="502271"/>
                </a:solidFill>
                <a:latin typeface="Arial" panose="020B0604020202020204" pitchFamily="34" charset="0"/>
                <a:cs typeface="Arial" panose="020B0604020202020204" pitchFamily="34" charset="0"/>
              </a:rPr>
              <a:t>Determine Budget</a:t>
            </a:r>
          </a:p>
          <a:p>
            <a:pPr marL="0" indent="0">
              <a:spcBef>
                <a:spcPts val="0"/>
              </a:spcBef>
              <a:buFont typeface="Arial" pitchFamily="34" charset="0"/>
              <a:buNone/>
              <a:defRPr/>
            </a:pPr>
            <a:endParaRPr lang="en-US" sz="1600" dirty="0">
              <a:solidFill>
                <a:srgbClr val="502271"/>
              </a:solidFill>
              <a:latin typeface="Arial" panose="020B0604020202020204" pitchFamily="34" charset="0"/>
              <a:cs typeface="Arial" panose="020B0604020202020204" pitchFamily="34" charset="0"/>
            </a:endParaRPr>
          </a:p>
          <a:p>
            <a:pPr marL="0" indent="0">
              <a:spcBef>
                <a:spcPts val="0"/>
              </a:spcBef>
              <a:buFont typeface="Arial" pitchFamily="34" charset="0"/>
              <a:buNone/>
              <a:defRPr/>
            </a:pPr>
            <a:endParaRPr lang="en-US" sz="1600" dirty="0">
              <a:solidFill>
                <a:srgbClr val="502271"/>
              </a:solidFill>
              <a:latin typeface="Arial" panose="020B0604020202020204" pitchFamily="34" charset="0"/>
              <a:cs typeface="Arial" panose="020B0604020202020204" pitchFamily="34" charset="0"/>
            </a:endParaRPr>
          </a:p>
          <a:p>
            <a:pPr marL="0" indent="0">
              <a:spcBef>
                <a:spcPts val="0"/>
              </a:spcBef>
              <a:buFont typeface="Arial" pitchFamily="34" charset="0"/>
              <a:buNone/>
              <a:defRPr/>
            </a:pPr>
            <a:r>
              <a:rPr lang="en-US" sz="1600" dirty="0">
                <a:solidFill>
                  <a:srgbClr val="502271"/>
                </a:solidFill>
                <a:latin typeface="Arial" panose="020B0604020202020204" pitchFamily="34" charset="0"/>
                <a:cs typeface="Arial" panose="020B0604020202020204" pitchFamily="34" charset="0"/>
              </a:rPr>
              <a:t>Control Costs</a:t>
            </a:r>
          </a:p>
          <a:p>
            <a:pPr marL="0" indent="0">
              <a:spcBef>
                <a:spcPts val="0"/>
              </a:spcBef>
              <a:buFont typeface="Arial" pitchFamily="34" charset="0"/>
              <a:buNone/>
              <a:defRPr/>
            </a:pPr>
            <a:endParaRPr lang="en-US" sz="1400" dirty="0">
              <a:solidFill>
                <a:srgbClr val="502271"/>
              </a:solidFill>
              <a:latin typeface="Arial" panose="020B0604020202020204" pitchFamily="34" charset="0"/>
              <a:cs typeface="Arial" panose="020B0604020202020204" pitchFamily="34" charset="0"/>
            </a:endParaRPr>
          </a:p>
          <a:p>
            <a:pPr marL="0" indent="0">
              <a:spcBef>
                <a:spcPts val="0"/>
              </a:spcBef>
              <a:buFont typeface="Arial" pitchFamily="34" charset="0"/>
              <a:buNone/>
              <a:defRPr/>
            </a:pPr>
            <a:endParaRPr lang="en-US" sz="1400" dirty="0">
              <a:solidFill>
                <a:srgbClr val="502271"/>
              </a:solidFill>
              <a:latin typeface="Arial" panose="020B0604020202020204" pitchFamily="34" charset="0"/>
              <a:cs typeface="Arial" panose="020B0604020202020204" pitchFamily="34" charset="0"/>
            </a:endParaRPr>
          </a:p>
        </p:txBody>
      </p:sp>
      <p:sp>
        <p:nvSpPr>
          <p:cNvPr id="28" name="Rectangle 27"/>
          <p:cNvSpPr/>
          <p:nvPr/>
        </p:nvSpPr>
        <p:spPr>
          <a:xfrm>
            <a:off x="4127310" y="1490741"/>
            <a:ext cx="4788090" cy="97527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4F2170"/>
                </a:solidFill>
              </a:rPr>
              <a:t>It outlines procedures and policies, roles and responsibilities for managing costs. It will also cover change management and escalation processes, reporting formats, and frequency.</a:t>
            </a:r>
          </a:p>
        </p:txBody>
      </p:sp>
      <p:sp>
        <p:nvSpPr>
          <p:cNvPr id="29" name="Rectangle 28"/>
          <p:cNvSpPr/>
          <p:nvPr/>
        </p:nvSpPr>
        <p:spPr>
          <a:xfrm>
            <a:off x="4127310" y="2559802"/>
            <a:ext cx="4788090" cy="74954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4F2170"/>
                </a:solidFill>
              </a:rPr>
              <a:t>Using </a:t>
            </a:r>
            <a:r>
              <a:rPr lang="pl-PL" sz="1400" dirty="0" err="1">
                <a:solidFill>
                  <a:srgbClr val="4F2170"/>
                </a:solidFill>
              </a:rPr>
              <a:t>estimation</a:t>
            </a:r>
            <a:r>
              <a:rPr lang="pl-PL" sz="1400" dirty="0">
                <a:solidFill>
                  <a:srgbClr val="4F2170"/>
                </a:solidFill>
              </a:rPr>
              <a:t> </a:t>
            </a:r>
            <a:r>
              <a:rPr lang="en-US" sz="1400" dirty="0">
                <a:solidFill>
                  <a:srgbClr val="4F2170"/>
                </a:solidFill>
              </a:rPr>
              <a:t>tools and techniques to determine a grounded estimate of the costs of each element in the project.</a:t>
            </a:r>
          </a:p>
        </p:txBody>
      </p:sp>
      <p:sp>
        <p:nvSpPr>
          <p:cNvPr id="30" name="Rectangle 29"/>
          <p:cNvSpPr/>
          <p:nvPr/>
        </p:nvSpPr>
        <p:spPr>
          <a:xfrm>
            <a:off x="4127310" y="4426398"/>
            <a:ext cx="4788090" cy="905645"/>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4F2170"/>
                </a:solidFill>
              </a:rPr>
              <a:t>Keeping the actual costs and the planned budget in line using work performance information, cost forecasts, and change request updates. </a:t>
            </a:r>
          </a:p>
        </p:txBody>
      </p:sp>
      <p:sp>
        <p:nvSpPr>
          <p:cNvPr id="32" name="Rectangle 31"/>
          <p:cNvSpPr/>
          <p:nvPr/>
        </p:nvSpPr>
        <p:spPr>
          <a:xfrm>
            <a:off x="4127310" y="3412375"/>
            <a:ext cx="4788090" cy="91099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4F2170"/>
                </a:solidFill>
              </a:rPr>
              <a:t>The cost estimate for each work package is added up to get a total for the project and a cost baseline. Then other information is considered, such as the risk register or historical data, to judge whether the estimate is realistic. </a:t>
            </a:r>
          </a:p>
        </p:txBody>
      </p:sp>
      <p:sp>
        <p:nvSpPr>
          <p:cNvPr id="34" name="Oval 33"/>
          <p:cNvSpPr/>
          <p:nvPr/>
        </p:nvSpPr>
        <p:spPr>
          <a:xfrm>
            <a:off x="381190" y="1495130"/>
            <a:ext cx="533400" cy="537724"/>
          </a:xfrm>
          <a:prstGeom prst="ellipse">
            <a:avLst/>
          </a:prstGeom>
          <a:ln>
            <a:solidFill>
              <a:srgbClr val="FC55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5" name="Oval 34"/>
          <p:cNvSpPr/>
          <p:nvPr/>
        </p:nvSpPr>
        <p:spPr>
          <a:xfrm>
            <a:off x="381190" y="2281676"/>
            <a:ext cx="533400" cy="537724"/>
          </a:xfrm>
          <a:prstGeom prst="ellipse">
            <a:avLst/>
          </a:prstGeom>
          <a:ln>
            <a:solidFill>
              <a:srgbClr val="FC55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6" name="Oval 35"/>
          <p:cNvSpPr/>
          <p:nvPr/>
        </p:nvSpPr>
        <p:spPr>
          <a:xfrm>
            <a:off x="381190" y="3081250"/>
            <a:ext cx="533400" cy="537724"/>
          </a:xfrm>
          <a:prstGeom prst="ellipse">
            <a:avLst/>
          </a:prstGeom>
          <a:ln>
            <a:solidFill>
              <a:srgbClr val="FC55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Oval 43"/>
          <p:cNvSpPr/>
          <p:nvPr/>
        </p:nvSpPr>
        <p:spPr>
          <a:xfrm>
            <a:off x="376356" y="3852950"/>
            <a:ext cx="533400" cy="537724"/>
          </a:xfrm>
          <a:prstGeom prst="ellipse">
            <a:avLst/>
          </a:prstGeom>
          <a:ln>
            <a:solidFill>
              <a:srgbClr val="FC55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Oval 44"/>
          <p:cNvSpPr/>
          <p:nvPr/>
        </p:nvSpPr>
        <p:spPr>
          <a:xfrm>
            <a:off x="3429000" y="1496820"/>
            <a:ext cx="533400" cy="537724"/>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A</a:t>
            </a:r>
          </a:p>
        </p:txBody>
      </p:sp>
      <p:sp>
        <p:nvSpPr>
          <p:cNvPr id="46" name="Oval 45"/>
          <p:cNvSpPr/>
          <p:nvPr/>
        </p:nvSpPr>
        <p:spPr>
          <a:xfrm>
            <a:off x="3429000" y="2559802"/>
            <a:ext cx="533400" cy="53772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B</a:t>
            </a:r>
          </a:p>
        </p:txBody>
      </p:sp>
      <p:sp>
        <p:nvSpPr>
          <p:cNvPr id="47" name="Oval 46"/>
          <p:cNvSpPr/>
          <p:nvPr/>
        </p:nvSpPr>
        <p:spPr>
          <a:xfrm>
            <a:off x="3429000" y="3400828"/>
            <a:ext cx="533400" cy="537724"/>
          </a:xfrm>
          <a:prstGeom prst="ellipse">
            <a:avLst/>
          </a:prstGeom>
          <a:solidFill>
            <a:srgbClr val="4F217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C</a:t>
            </a:r>
          </a:p>
        </p:txBody>
      </p:sp>
      <p:sp>
        <p:nvSpPr>
          <p:cNvPr id="52" name="Oval 51"/>
          <p:cNvSpPr/>
          <p:nvPr/>
        </p:nvSpPr>
        <p:spPr>
          <a:xfrm>
            <a:off x="3424166" y="4262876"/>
            <a:ext cx="533400" cy="537724"/>
          </a:xfrm>
          <a:prstGeom prst="ellipse">
            <a:avLst/>
          </a:prstGeom>
          <a:solidFill>
            <a:srgbClr val="FC55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D</a:t>
            </a:r>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050" y="5656869"/>
            <a:ext cx="1629002" cy="323895"/>
          </a:xfrm>
          <a:prstGeom prst="rect">
            <a:avLst/>
          </a:prstGeom>
        </p:spPr>
      </p:pic>
    </p:spTree>
    <p:custDataLst>
      <p:tags r:id="rId1"/>
    </p:custDataLst>
    <p:extLst>
      <p:ext uri="{BB962C8B-B14F-4D97-AF65-F5344CB8AC3E}">
        <p14:creationId xmlns:p14="http://schemas.microsoft.com/office/powerpoint/2010/main" val="95288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01354"/>
            <a:ext cx="8305800" cy="523220"/>
          </a:xfrm>
          <a:prstGeom prst="rect">
            <a:avLst/>
          </a:prstGeom>
          <a:noFill/>
        </p:spPr>
        <p:txBody>
          <a:bodyPr wrap="square" rtlCol="0">
            <a:spAutoFit/>
          </a:bodyPr>
          <a:lstStyle/>
          <a:p>
            <a:pPr algn="ctr"/>
            <a:r>
              <a:rPr lang="en-US" sz="2800" dirty="0">
                <a:solidFill>
                  <a:srgbClr val="7030A0"/>
                </a:solidFill>
                <a:latin typeface="Arial Black" panose="020B0A04020102020204" pitchFamily="34" charset="0"/>
              </a:rPr>
              <a:t>Plan Cost Management</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59" y="1323680"/>
            <a:ext cx="7205052" cy="4215513"/>
          </a:xfrm>
          <a:prstGeom prst="rect">
            <a:avLst/>
          </a:prstGeom>
        </p:spPr>
      </p:pic>
      <p:sp>
        <p:nvSpPr>
          <p:cNvPr id="17" name="TextBox 16"/>
          <p:cNvSpPr txBox="1"/>
          <p:nvPr/>
        </p:nvSpPr>
        <p:spPr>
          <a:xfrm>
            <a:off x="4572000" y="1632521"/>
            <a:ext cx="542136" cy="369332"/>
          </a:xfrm>
          <a:prstGeom prst="rect">
            <a:avLst/>
          </a:prstGeom>
          <a:noFill/>
        </p:spPr>
        <p:txBody>
          <a:bodyPr wrap="none" rtlCol="0">
            <a:spAutoFit/>
          </a:bodyPr>
          <a:lstStyle/>
          <a:p>
            <a:r>
              <a:rPr lang="en-US" dirty="0"/>
              <a:t>[1x]</a:t>
            </a:r>
          </a:p>
        </p:txBody>
      </p:sp>
      <p:sp>
        <p:nvSpPr>
          <p:cNvPr id="38" name="TextBox 37"/>
          <p:cNvSpPr txBox="1"/>
          <p:nvPr/>
        </p:nvSpPr>
        <p:spPr>
          <a:xfrm>
            <a:off x="3832855" y="1752600"/>
            <a:ext cx="1478290" cy="3154710"/>
          </a:xfrm>
          <a:prstGeom prst="rect">
            <a:avLst/>
          </a:prstGeom>
          <a:noFill/>
        </p:spPr>
        <p:txBody>
          <a:bodyPr wrap="none" rtlCol="0">
            <a:spAutoFit/>
          </a:bodyPr>
          <a:lstStyle/>
          <a:p>
            <a:r>
              <a:rPr lang="en-US" sz="19900" b="1" dirty="0">
                <a:ln w="9525">
                  <a:solidFill>
                    <a:schemeClr val="bg1"/>
                  </a:solidFill>
                  <a:prstDash val="solid"/>
                </a:ln>
                <a:solidFill>
                  <a:srgbClr val="FC5500"/>
                </a:solidFill>
                <a:effectLst>
                  <a:outerShdw blurRad="12700" dist="38100" dir="2700000" algn="tl" rotWithShape="0">
                    <a:schemeClr val="bg1">
                      <a:lumMod val="50000"/>
                    </a:schemeClr>
                  </a:outerShdw>
                </a:effectLst>
              </a:rPr>
              <a:t>1</a:t>
            </a:r>
          </a:p>
        </p:txBody>
      </p:sp>
      <p:sp>
        <p:nvSpPr>
          <p:cNvPr id="19" name="TextBox 18"/>
          <p:cNvSpPr txBox="1"/>
          <p:nvPr/>
        </p:nvSpPr>
        <p:spPr>
          <a:xfrm>
            <a:off x="4305006" y="3733800"/>
            <a:ext cx="553357" cy="369332"/>
          </a:xfrm>
          <a:prstGeom prst="rect">
            <a:avLst/>
          </a:prstGeom>
          <a:noFill/>
        </p:spPr>
        <p:txBody>
          <a:bodyPr wrap="none" rtlCol="0">
            <a:spAutoFit/>
          </a:bodyPr>
          <a:lstStyle/>
          <a:p>
            <a:r>
              <a:rPr lang="en-US" dirty="0"/>
              <a:t>[1x]</a:t>
            </a:r>
          </a:p>
        </p:txBody>
      </p:sp>
      <p:sp>
        <p:nvSpPr>
          <p:cNvPr id="39" name="TextBox 38"/>
          <p:cNvSpPr txBox="1"/>
          <p:nvPr/>
        </p:nvSpPr>
        <p:spPr>
          <a:xfrm>
            <a:off x="741741" y="5310558"/>
            <a:ext cx="542136" cy="369332"/>
          </a:xfrm>
          <a:prstGeom prst="rect">
            <a:avLst/>
          </a:prstGeom>
          <a:noFill/>
        </p:spPr>
        <p:txBody>
          <a:bodyPr wrap="none" rtlCol="0">
            <a:spAutoFit/>
          </a:bodyPr>
          <a:lstStyle/>
          <a:p>
            <a:r>
              <a:rPr lang="en-US" dirty="0"/>
              <a:t>[1x]</a:t>
            </a:r>
          </a:p>
        </p:txBody>
      </p:sp>
      <p:sp>
        <p:nvSpPr>
          <p:cNvPr id="40" name="TextBox 39"/>
          <p:cNvSpPr txBox="1"/>
          <p:nvPr/>
        </p:nvSpPr>
        <p:spPr>
          <a:xfrm>
            <a:off x="685800" y="5486400"/>
            <a:ext cx="7825750" cy="707886"/>
          </a:xfrm>
          <a:prstGeom prst="rect">
            <a:avLst/>
          </a:prstGeom>
          <a:noFill/>
        </p:spPr>
        <p:txBody>
          <a:bodyPr wrap="square" rtlCol="0">
            <a:spAutoFit/>
          </a:bodyPr>
          <a:lstStyle/>
          <a:p>
            <a:pPr algn="ctr"/>
            <a:r>
              <a:rPr lang="en-US" sz="2000" dirty="0">
                <a:solidFill>
                  <a:srgbClr val="4F2170"/>
                </a:solidFill>
                <a:latin typeface="Arial Black" panose="020B0A04020102020204" pitchFamily="34" charset="0"/>
                <a:cs typeface="Arial" panose="020B0604020202020204" pitchFamily="34" charset="0"/>
              </a:rPr>
              <a:t>Plan Cost Management is the first step in the cost management process.</a:t>
            </a:r>
          </a:p>
        </p:txBody>
      </p:sp>
      <p:sp>
        <p:nvSpPr>
          <p:cNvPr id="18" name="Chevron 17"/>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20" name="Chevron 19"/>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27" name="Chevron 26"/>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28" name="Chevron 27"/>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29" name="Chevron 28"/>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0" name="Chevron 29"/>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327978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01354"/>
            <a:ext cx="8305800" cy="523220"/>
          </a:xfrm>
          <a:prstGeom prst="rect">
            <a:avLst/>
          </a:prstGeom>
          <a:noFill/>
        </p:spPr>
        <p:txBody>
          <a:bodyPr wrap="square" rtlCol="0">
            <a:spAutoFit/>
          </a:bodyPr>
          <a:lstStyle/>
          <a:p>
            <a:pPr algn="ctr"/>
            <a:r>
              <a:rPr lang="en-US" sz="2800" dirty="0">
                <a:solidFill>
                  <a:srgbClr val="7030A0"/>
                </a:solidFill>
                <a:latin typeface="Arial Black" panose="020B0A04020102020204" pitchFamily="34" charset="0"/>
              </a:rPr>
              <a:t>Plan Cost Management</a:t>
            </a:r>
          </a:p>
        </p:txBody>
      </p:sp>
      <p:sp>
        <p:nvSpPr>
          <p:cNvPr id="40" name="TextBox 39"/>
          <p:cNvSpPr txBox="1"/>
          <p:nvPr/>
        </p:nvSpPr>
        <p:spPr>
          <a:xfrm>
            <a:off x="708650" y="5582320"/>
            <a:ext cx="7825750" cy="369332"/>
          </a:xfrm>
          <a:prstGeom prst="rect">
            <a:avLst/>
          </a:prstGeom>
          <a:noFill/>
        </p:spPr>
        <p:txBody>
          <a:bodyPr wrap="square" rtlCol="0">
            <a:spAutoFit/>
          </a:bodyPr>
          <a:lstStyle/>
          <a:p>
            <a:pPr algn="ctr"/>
            <a:r>
              <a:rPr lang="en-US" b="1" dirty="0">
                <a:solidFill>
                  <a:srgbClr val="4F2170"/>
                </a:solidFill>
                <a:latin typeface="Arial" panose="020B0604020202020204" pitchFamily="34" charset="0"/>
                <a:cs typeface="Arial" panose="020B0604020202020204" pitchFamily="34" charset="0"/>
              </a:rPr>
              <a:t>Focuses on establishing a cost management system for the project.</a:t>
            </a: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584616"/>
            <a:ext cx="4990531" cy="3771470"/>
          </a:xfrm>
          <a:prstGeom prst="rect">
            <a:avLst/>
          </a:prstGeom>
        </p:spPr>
      </p:pic>
      <p:sp>
        <p:nvSpPr>
          <p:cNvPr id="177" name="TextBox 176"/>
          <p:cNvSpPr txBox="1"/>
          <p:nvPr/>
        </p:nvSpPr>
        <p:spPr>
          <a:xfrm>
            <a:off x="1383957" y="2513151"/>
            <a:ext cx="542136" cy="369332"/>
          </a:xfrm>
          <a:prstGeom prst="rect">
            <a:avLst/>
          </a:prstGeom>
          <a:noFill/>
        </p:spPr>
        <p:txBody>
          <a:bodyPr wrap="none" rtlCol="0">
            <a:spAutoFit/>
          </a:bodyPr>
          <a:lstStyle/>
          <a:p>
            <a:r>
              <a:rPr lang="en-US" dirty="0"/>
              <a:t>[2x]</a:t>
            </a:r>
          </a:p>
        </p:txBody>
      </p:sp>
      <p:sp>
        <p:nvSpPr>
          <p:cNvPr id="34" name="Oval 33"/>
          <p:cNvSpPr/>
          <p:nvPr/>
        </p:nvSpPr>
        <p:spPr>
          <a:xfrm>
            <a:off x="1997825" y="2683625"/>
            <a:ext cx="1426707" cy="1419773"/>
          </a:xfrm>
          <a:prstGeom prst="ellipse">
            <a:avLst/>
          </a:prstGeom>
          <a:noFill/>
          <a:ln w="38100">
            <a:solidFill>
              <a:srgbClr val="FC55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9" name="Chevron 28"/>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30" name="Chevron 29"/>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31" name="Chevron 30"/>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35" name="Chevron 34"/>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36" name="Chevron 35"/>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7" name="Chevron 36"/>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
        <p:nvSpPr>
          <p:cNvPr id="13" name="TextBox 12"/>
          <p:cNvSpPr txBox="1"/>
          <p:nvPr/>
        </p:nvSpPr>
        <p:spPr>
          <a:xfrm>
            <a:off x="180521" y="5582320"/>
            <a:ext cx="553357" cy="369332"/>
          </a:xfrm>
          <a:prstGeom prst="rect">
            <a:avLst/>
          </a:prstGeom>
          <a:noFill/>
        </p:spPr>
        <p:txBody>
          <a:bodyPr wrap="none" rtlCol="0">
            <a:spAutoFit/>
          </a:bodyPr>
          <a:lstStyle/>
          <a:p>
            <a:r>
              <a:rPr lang="en-US" dirty="0"/>
              <a:t>[2x]</a:t>
            </a:r>
          </a:p>
        </p:txBody>
      </p:sp>
    </p:spTree>
    <p:custDataLst>
      <p:tags r:id="rId1"/>
    </p:custDataLst>
    <p:extLst>
      <p:ext uri="{BB962C8B-B14F-4D97-AF65-F5344CB8AC3E}">
        <p14:creationId xmlns:p14="http://schemas.microsoft.com/office/powerpoint/2010/main" val="420045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92088" y="1371599"/>
            <a:ext cx="3124200" cy="1410604"/>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What is the project cost management plan?</a:t>
            </a:r>
          </a:p>
        </p:txBody>
      </p:sp>
      <p:sp>
        <p:nvSpPr>
          <p:cNvPr id="31" name="Rectangle 30"/>
          <p:cNvSpPr/>
          <p:nvPr/>
        </p:nvSpPr>
        <p:spPr>
          <a:xfrm>
            <a:off x="492088" y="3048000"/>
            <a:ext cx="3124200" cy="1272393"/>
          </a:xfrm>
          <a:prstGeom prst="rect">
            <a:avLst/>
          </a:prstGeom>
          <a:solidFill>
            <a:srgbClr val="AE78D6"/>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What is documented in the cost management plan?</a:t>
            </a:r>
          </a:p>
        </p:txBody>
      </p:sp>
      <p:sp>
        <p:nvSpPr>
          <p:cNvPr id="41" name="Rectangle 40"/>
          <p:cNvSpPr/>
          <p:nvPr/>
        </p:nvSpPr>
        <p:spPr>
          <a:xfrm>
            <a:off x="495019" y="4586191"/>
            <a:ext cx="3115408" cy="1281210"/>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What sources of information are helpful to create project cost management plan?</a:t>
            </a:r>
          </a:p>
        </p:txBody>
      </p:sp>
      <p:sp>
        <p:nvSpPr>
          <p:cNvPr id="42" name="Isosceles Triangle 41"/>
          <p:cNvSpPr/>
          <p:nvPr/>
        </p:nvSpPr>
        <p:spPr>
          <a:xfrm rot="5400000">
            <a:off x="3459241" y="1935240"/>
            <a:ext cx="472919" cy="228600"/>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p:cNvSpPr/>
          <p:nvPr/>
        </p:nvSpPr>
        <p:spPr>
          <a:xfrm rot="5400000">
            <a:off x="3459241" y="3611640"/>
            <a:ext cx="472919" cy="228600"/>
          </a:xfrm>
          <a:prstGeom prst="triangle">
            <a:avLst/>
          </a:prstGeom>
          <a:solidFill>
            <a:srgbClr val="AE78D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p:cNvSpPr/>
          <p:nvPr/>
        </p:nvSpPr>
        <p:spPr>
          <a:xfrm rot="5400000">
            <a:off x="3457451" y="5151360"/>
            <a:ext cx="472919" cy="228600"/>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844888" y="1371599"/>
            <a:ext cx="4838806" cy="4495801"/>
          </a:xfrm>
          <a:prstGeom prst="rect">
            <a:avLst/>
          </a:prstGeom>
          <a:solidFill>
            <a:schemeClr val="bg1"/>
          </a:solidFill>
          <a:ln w="127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lvl="0">
              <a:defRPr/>
            </a:pPr>
            <a:r>
              <a:rPr lang="en-US" dirty="0">
                <a:solidFill>
                  <a:srgbClr val="4D176F"/>
                </a:solidFill>
                <a:latin typeface="Arial" panose="020B0604020202020204" pitchFamily="34" charset="0"/>
                <a:cs typeface="Arial" panose="020B0604020202020204" pitchFamily="34" charset="0"/>
              </a:rPr>
              <a:t>It identifies:</a:t>
            </a:r>
          </a:p>
          <a:p>
            <a:pPr marL="285750" lvl="0" indent="-285750">
              <a:buFont typeface="Arial" panose="020B0604020202020204" pitchFamily="34" charset="0"/>
              <a:buChar char="•"/>
              <a:defRPr/>
            </a:pPr>
            <a:r>
              <a:rPr lang="en-US" dirty="0">
                <a:solidFill>
                  <a:srgbClr val="4F2170"/>
                </a:solidFill>
                <a:latin typeface="Arial" panose="020B0604020202020204" pitchFamily="34" charset="0"/>
                <a:cs typeface="Arial" panose="020B0604020202020204" pitchFamily="34" charset="0"/>
              </a:rPr>
              <a:t>Who is responsible for managing costs</a:t>
            </a:r>
          </a:p>
          <a:p>
            <a:pPr marL="285750" lvl="0" indent="-285750">
              <a:buFont typeface="Arial" panose="020B0604020202020204" pitchFamily="34" charset="0"/>
              <a:buChar char="•"/>
              <a:defRPr/>
            </a:pPr>
            <a:r>
              <a:rPr lang="en-US" dirty="0">
                <a:solidFill>
                  <a:srgbClr val="4F2170"/>
                </a:solidFill>
                <a:latin typeface="Arial" panose="020B0604020202020204" pitchFamily="34" charset="0"/>
                <a:cs typeface="Arial" panose="020B0604020202020204" pitchFamily="34" charset="0"/>
              </a:rPr>
              <a:t>Who has the authority to approve changes to the project or its budget; and the change approval process</a:t>
            </a:r>
          </a:p>
          <a:p>
            <a:pPr marL="285750" lvl="0" indent="-285750">
              <a:buFont typeface="Arial" panose="020B0604020202020204" pitchFamily="34" charset="0"/>
              <a:buChar char="•"/>
              <a:defRPr/>
            </a:pPr>
            <a:r>
              <a:rPr lang="en-US" dirty="0">
                <a:solidFill>
                  <a:srgbClr val="4F2170"/>
                </a:solidFill>
                <a:latin typeface="Arial" panose="020B0604020202020204" pitchFamily="34" charset="0"/>
                <a:cs typeface="Arial" panose="020B0604020202020204" pitchFamily="34" charset="0"/>
              </a:rPr>
              <a:t>How cost performance is quantitatively measured and reported </a:t>
            </a:r>
          </a:p>
          <a:p>
            <a:pPr marL="285750" lvl="0" indent="-285750">
              <a:buFont typeface="Arial" panose="020B0604020202020204" pitchFamily="34" charset="0"/>
              <a:buChar char="•"/>
              <a:defRPr/>
            </a:pPr>
            <a:r>
              <a:rPr lang="en-US" dirty="0">
                <a:solidFill>
                  <a:srgbClr val="4F2170"/>
                </a:solidFill>
                <a:latin typeface="Arial" panose="020B0604020202020204" pitchFamily="34" charset="0"/>
                <a:cs typeface="Arial" panose="020B0604020202020204" pitchFamily="34" charset="0"/>
              </a:rPr>
              <a:t>The report formats, </a:t>
            </a:r>
            <a:r>
              <a:rPr lang="en-US" b="1" dirty="0">
                <a:solidFill>
                  <a:srgbClr val="4F2170"/>
                </a:solidFill>
                <a:latin typeface="Arial" panose="020B0604020202020204" pitchFamily="34" charset="0"/>
                <a:cs typeface="Arial" panose="020B0604020202020204" pitchFamily="34" charset="0"/>
              </a:rPr>
              <a:t>source</a:t>
            </a:r>
            <a:r>
              <a:rPr lang="pl-PL" b="1" dirty="0">
                <a:solidFill>
                  <a:srgbClr val="4F2170"/>
                </a:solidFill>
                <a:latin typeface="Arial" panose="020B0604020202020204" pitchFamily="34" charset="0"/>
                <a:cs typeface="Arial" panose="020B0604020202020204" pitchFamily="34" charset="0"/>
              </a:rPr>
              <a:t>s</a:t>
            </a:r>
            <a:r>
              <a:rPr lang="en-US" dirty="0">
                <a:solidFill>
                  <a:srgbClr val="4F2170"/>
                </a:solidFill>
                <a:latin typeface="Arial" panose="020B0604020202020204" pitchFamily="34" charset="0"/>
                <a:cs typeface="Arial" panose="020B0604020202020204" pitchFamily="34" charset="0"/>
              </a:rPr>
              <a:t> of information, frequency, and to whom they are presented</a:t>
            </a:r>
          </a:p>
        </p:txBody>
      </p:sp>
      <p:sp>
        <p:nvSpPr>
          <p:cNvPr id="24" name="TextBox 23"/>
          <p:cNvSpPr txBox="1"/>
          <p:nvPr/>
        </p:nvSpPr>
        <p:spPr>
          <a:xfrm>
            <a:off x="-120343" y="1555576"/>
            <a:ext cx="553357" cy="369332"/>
          </a:xfrm>
          <a:prstGeom prst="rect">
            <a:avLst/>
          </a:prstGeom>
          <a:noFill/>
        </p:spPr>
        <p:txBody>
          <a:bodyPr wrap="none" rtlCol="0">
            <a:spAutoFit/>
          </a:bodyPr>
          <a:lstStyle/>
          <a:p>
            <a:r>
              <a:rPr lang="en-US" dirty="0"/>
              <a:t>[7x]</a:t>
            </a:r>
          </a:p>
        </p:txBody>
      </p:sp>
      <p:sp>
        <p:nvSpPr>
          <p:cNvPr id="26" name="TextBox 25"/>
          <p:cNvSpPr txBox="1"/>
          <p:nvPr/>
        </p:nvSpPr>
        <p:spPr>
          <a:xfrm>
            <a:off x="-84935" y="3499530"/>
            <a:ext cx="542136" cy="369332"/>
          </a:xfrm>
          <a:prstGeom prst="rect">
            <a:avLst/>
          </a:prstGeom>
          <a:noFill/>
        </p:spPr>
        <p:txBody>
          <a:bodyPr wrap="none" rtlCol="0">
            <a:spAutoFit/>
          </a:bodyPr>
          <a:lstStyle/>
          <a:p>
            <a:r>
              <a:rPr lang="en-US" dirty="0"/>
              <a:t>[8x]</a:t>
            </a:r>
          </a:p>
        </p:txBody>
      </p:sp>
      <p:sp>
        <p:nvSpPr>
          <p:cNvPr id="27" name="TextBox 26"/>
          <p:cNvSpPr txBox="1"/>
          <p:nvPr/>
        </p:nvSpPr>
        <p:spPr>
          <a:xfrm>
            <a:off x="-134623" y="4896328"/>
            <a:ext cx="542136" cy="369332"/>
          </a:xfrm>
          <a:prstGeom prst="rect">
            <a:avLst/>
          </a:prstGeom>
          <a:noFill/>
        </p:spPr>
        <p:txBody>
          <a:bodyPr wrap="none" rtlCol="0">
            <a:spAutoFit/>
          </a:bodyPr>
          <a:lstStyle/>
          <a:p>
            <a:r>
              <a:rPr lang="en-US" dirty="0"/>
              <a:t>[9x]</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204198" y="5624047"/>
            <a:ext cx="838070" cy="718346"/>
          </a:xfrm>
          <a:prstGeom prst="rect">
            <a:avLst/>
          </a:prstGeom>
          <a:effectLst>
            <a:outerShdw blurRad="63500" sx="102000" sy="102000" algn="ctr" rotWithShape="0">
              <a:prstClr val="black">
                <a:alpha val="40000"/>
              </a:prstClr>
            </a:outerShdw>
          </a:effectLst>
        </p:spPr>
      </p:pic>
      <p:sp>
        <p:nvSpPr>
          <p:cNvPr id="29" name="Chevron 28"/>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46" name="Chevron 45"/>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48" name="Chevron 47"/>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49" name="Chevron 48"/>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50" name="Chevron 49"/>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51" name="Chevron 50"/>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359726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151" y="470247"/>
            <a:ext cx="4648849" cy="562053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 y="1981200"/>
            <a:ext cx="4818114" cy="4175699"/>
          </a:xfrm>
          <a:prstGeom prst="rect">
            <a:avLst/>
          </a:prstGeom>
        </p:spPr>
      </p:pic>
      <p:sp>
        <p:nvSpPr>
          <p:cNvPr id="30" name="TextBox 29"/>
          <p:cNvSpPr txBox="1"/>
          <p:nvPr/>
        </p:nvSpPr>
        <p:spPr>
          <a:xfrm>
            <a:off x="2029932" y="4343400"/>
            <a:ext cx="542136" cy="369332"/>
          </a:xfrm>
          <a:prstGeom prst="rect">
            <a:avLst/>
          </a:prstGeom>
          <a:noFill/>
        </p:spPr>
        <p:txBody>
          <a:bodyPr wrap="none" rtlCol="0">
            <a:spAutoFit/>
          </a:bodyPr>
          <a:lstStyle/>
          <a:p>
            <a:r>
              <a:rPr lang="en-US" dirty="0"/>
              <a:t>[1x]</a:t>
            </a:r>
          </a:p>
        </p:txBody>
      </p:sp>
      <p:sp>
        <p:nvSpPr>
          <p:cNvPr id="40" name="TextBox 39"/>
          <p:cNvSpPr txBox="1"/>
          <p:nvPr/>
        </p:nvSpPr>
        <p:spPr>
          <a:xfrm>
            <a:off x="4725317" y="2100212"/>
            <a:ext cx="4305625" cy="1538883"/>
          </a:xfrm>
          <a:prstGeom prst="rect">
            <a:avLst/>
          </a:prstGeom>
          <a:noFill/>
        </p:spPr>
        <p:txBody>
          <a:bodyPr wrap="square" rtlCol="0">
            <a:spAutoFit/>
          </a:bodyPr>
          <a:lstStyle/>
          <a:p>
            <a:pPr algn="ctr">
              <a:spcAft>
                <a:spcPts val="600"/>
              </a:spcAft>
            </a:pPr>
            <a:r>
              <a:rPr lang="en-GB" sz="2800" dirty="0">
                <a:solidFill>
                  <a:srgbClr val="4F2170"/>
                </a:solidFill>
                <a:latin typeface="Arial Black" panose="020B0A04020102020204" pitchFamily="34" charset="0"/>
                <a:cs typeface="Arial" panose="020B0604020202020204" pitchFamily="34" charset="0"/>
              </a:rPr>
              <a:t>What should the cost</a:t>
            </a:r>
          </a:p>
          <a:p>
            <a:pPr algn="ctr">
              <a:spcAft>
                <a:spcPts val="600"/>
              </a:spcAft>
            </a:pPr>
            <a:r>
              <a:rPr lang="en-GB" sz="2800" dirty="0">
                <a:solidFill>
                  <a:srgbClr val="4F2170"/>
                </a:solidFill>
                <a:latin typeface="Arial Black" panose="020B0A04020102020204" pitchFamily="34" charset="0"/>
                <a:cs typeface="Arial" panose="020B0604020202020204" pitchFamily="34" charset="0"/>
              </a:rPr>
              <a:t>management plan</a:t>
            </a:r>
          </a:p>
          <a:p>
            <a:pPr algn="ctr">
              <a:spcAft>
                <a:spcPts val="600"/>
              </a:spcAft>
            </a:pPr>
            <a:r>
              <a:rPr lang="en-GB" sz="2800" dirty="0">
                <a:solidFill>
                  <a:srgbClr val="4F2170"/>
                </a:solidFill>
                <a:latin typeface="Arial Black" panose="020B0A04020102020204" pitchFamily="34" charset="0"/>
                <a:cs typeface="Arial" panose="020B0604020202020204" pitchFamily="34" charset="0"/>
              </a:rPr>
              <a:t>include?</a:t>
            </a:r>
            <a:endParaRPr lang="en-US" sz="2800" dirty="0">
              <a:solidFill>
                <a:srgbClr val="4F2170"/>
              </a:solidFill>
              <a:latin typeface="Arial Black" panose="020B0A04020102020204" pitchFamily="34" charset="0"/>
              <a:cs typeface="Arial" panose="020B0604020202020204" pitchFamily="34" charset="0"/>
            </a:endParaRPr>
          </a:p>
        </p:txBody>
      </p:sp>
      <p:sp>
        <p:nvSpPr>
          <p:cNvPr id="41" name="TextBox 40"/>
          <p:cNvSpPr txBox="1"/>
          <p:nvPr/>
        </p:nvSpPr>
        <p:spPr>
          <a:xfrm>
            <a:off x="6558668" y="1849427"/>
            <a:ext cx="542136" cy="369332"/>
          </a:xfrm>
          <a:prstGeom prst="rect">
            <a:avLst/>
          </a:prstGeom>
          <a:noFill/>
        </p:spPr>
        <p:txBody>
          <a:bodyPr wrap="none" rtlCol="0">
            <a:spAutoFit/>
          </a:bodyPr>
          <a:lstStyle/>
          <a:p>
            <a:r>
              <a:rPr lang="en-US" dirty="0"/>
              <a:t>[1x]</a:t>
            </a:r>
          </a:p>
        </p:txBody>
      </p:sp>
      <p:sp>
        <p:nvSpPr>
          <p:cNvPr id="15" name="Chevron 14"/>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16" name="Chevron 15"/>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17" name="Chevron 16"/>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22" name="Chevron 21"/>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23" name="Chevron 22"/>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24" name="Chevron 23"/>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121367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1665"/>
            <a:ext cx="4800109" cy="5634335"/>
          </a:xfrm>
          <a:prstGeom prst="rect">
            <a:avLst/>
          </a:prstGeom>
        </p:spPr>
      </p:pic>
      <p:sp>
        <p:nvSpPr>
          <p:cNvPr id="48" name="TextBox 47"/>
          <p:cNvSpPr txBox="1"/>
          <p:nvPr/>
        </p:nvSpPr>
        <p:spPr>
          <a:xfrm>
            <a:off x="4375486" y="1405078"/>
            <a:ext cx="542136" cy="369332"/>
          </a:xfrm>
          <a:prstGeom prst="rect">
            <a:avLst/>
          </a:prstGeom>
          <a:noFill/>
        </p:spPr>
        <p:txBody>
          <a:bodyPr wrap="none" rtlCol="0">
            <a:spAutoFit/>
          </a:bodyPr>
          <a:lstStyle/>
          <a:p>
            <a:r>
              <a:rPr lang="en-US" dirty="0"/>
              <a:t>[2x]</a:t>
            </a:r>
          </a:p>
        </p:txBody>
      </p:sp>
      <p:sp>
        <p:nvSpPr>
          <p:cNvPr id="79" name="TextBox 78"/>
          <p:cNvSpPr txBox="1"/>
          <p:nvPr/>
        </p:nvSpPr>
        <p:spPr>
          <a:xfrm>
            <a:off x="2123375" y="1219200"/>
            <a:ext cx="553357" cy="369332"/>
          </a:xfrm>
          <a:prstGeom prst="rect">
            <a:avLst/>
          </a:prstGeom>
          <a:noFill/>
        </p:spPr>
        <p:txBody>
          <a:bodyPr wrap="none" rtlCol="0">
            <a:spAutoFit/>
          </a:bodyPr>
          <a:lstStyle/>
          <a:p>
            <a:r>
              <a:rPr lang="en-US" dirty="0"/>
              <a:t>[2x]</a:t>
            </a:r>
          </a:p>
        </p:txBody>
      </p:sp>
      <p:sp>
        <p:nvSpPr>
          <p:cNvPr id="34" name="Chevron 33"/>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35" name="Chevron 34"/>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36" name="Chevron 35"/>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37" name="Chevron 36"/>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38" name="Chevron 37"/>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9" name="Chevron 38"/>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
        <p:nvSpPr>
          <p:cNvPr id="40" name="TextBox 39"/>
          <p:cNvSpPr txBox="1"/>
          <p:nvPr/>
        </p:nvSpPr>
        <p:spPr>
          <a:xfrm>
            <a:off x="265885" y="1588532"/>
            <a:ext cx="4305625" cy="1538883"/>
          </a:xfrm>
          <a:prstGeom prst="rect">
            <a:avLst/>
          </a:prstGeom>
          <a:noFill/>
        </p:spPr>
        <p:txBody>
          <a:bodyPr wrap="square" rtlCol="0">
            <a:spAutoFit/>
          </a:bodyPr>
          <a:lstStyle/>
          <a:p>
            <a:pPr algn="ctr">
              <a:spcAft>
                <a:spcPts val="600"/>
              </a:spcAft>
            </a:pPr>
            <a:r>
              <a:rPr lang="en-GB" sz="2800" dirty="0">
                <a:solidFill>
                  <a:srgbClr val="4F2170"/>
                </a:solidFill>
                <a:latin typeface="Arial Black" panose="020B0A04020102020204" pitchFamily="34" charset="0"/>
                <a:cs typeface="Arial" panose="020B0604020202020204" pitchFamily="34" charset="0"/>
              </a:rPr>
              <a:t>The cost</a:t>
            </a:r>
          </a:p>
          <a:p>
            <a:pPr algn="ctr">
              <a:spcAft>
                <a:spcPts val="600"/>
              </a:spcAft>
            </a:pPr>
            <a:r>
              <a:rPr lang="en-GB" sz="2800" dirty="0">
                <a:solidFill>
                  <a:srgbClr val="4F2170"/>
                </a:solidFill>
                <a:latin typeface="Arial Black" panose="020B0A04020102020204" pitchFamily="34" charset="0"/>
                <a:cs typeface="Arial" panose="020B0604020202020204" pitchFamily="34" charset="0"/>
              </a:rPr>
              <a:t>management plan</a:t>
            </a:r>
          </a:p>
          <a:p>
            <a:pPr algn="ctr">
              <a:spcAft>
                <a:spcPts val="600"/>
              </a:spcAft>
            </a:pPr>
            <a:r>
              <a:rPr lang="en-GB" sz="2800" dirty="0">
                <a:solidFill>
                  <a:srgbClr val="4F2170"/>
                </a:solidFill>
                <a:latin typeface="Arial Black" panose="020B0A04020102020204" pitchFamily="34" charset="0"/>
                <a:cs typeface="Arial" panose="020B0604020202020204" pitchFamily="34" charset="0"/>
              </a:rPr>
              <a:t>includes:</a:t>
            </a:r>
            <a:endParaRPr lang="en-US" sz="2800" dirty="0">
              <a:solidFill>
                <a:srgbClr val="4F2170"/>
              </a:solidFill>
              <a:latin typeface="Arial Black" panose="020B0A040201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441" y="3243107"/>
            <a:ext cx="2200582" cy="2200582"/>
          </a:xfrm>
          <a:prstGeom prst="rect">
            <a:avLst/>
          </a:prstGeom>
        </p:spPr>
      </p:pic>
      <p:sp>
        <p:nvSpPr>
          <p:cNvPr id="43" name="TextBox 42"/>
          <p:cNvSpPr txBox="1"/>
          <p:nvPr/>
        </p:nvSpPr>
        <p:spPr>
          <a:xfrm>
            <a:off x="5171184" y="1428081"/>
            <a:ext cx="3972816" cy="4247317"/>
          </a:xfrm>
          <a:prstGeom prst="rect">
            <a:avLst/>
          </a:prstGeom>
          <a:noFill/>
        </p:spPr>
        <p:txBody>
          <a:bodyPr wrap="square" rtlCol="0">
            <a:spAutoFit/>
          </a:bodyPr>
          <a:lstStyle/>
          <a:p>
            <a:r>
              <a:rPr lang="en-US" dirty="0">
                <a:solidFill>
                  <a:srgbClr val="4F2170"/>
                </a:solidFill>
                <a:latin typeface="Arial" panose="020B0604020202020204" pitchFamily="34" charset="0"/>
                <a:cs typeface="Arial" panose="020B0604020202020204" pitchFamily="34" charset="0"/>
              </a:rPr>
              <a:t>Governance, cost measurements, and reporting formats</a:t>
            </a:r>
          </a:p>
          <a:p>
            <a:endParaRPr lang="en-US" dirty="0">
              <a:solidFill>
                <a:srgbClr val="4F2170"/>
              </a:solidFill>
              <a:latin typeface="Arial" panose="020B0604020202020204" pitchFamily="34" charset="0"/>
              <a:cs typeface="Arial" panose="020B0604020202020204" pitchFamily="34" charset="0"/>
            </a:endParaRPr>
          </a:p>
          <a:p>
            <a:r>
              <a:rPr lang="en-US" dirty="0">
                <a:solidFill>
                  <a:srgbClr val="4F2170"/>
                </a:solidFill>
                <a:latin typeface="Arial" panose="020B0604020202020204" pitchFamily="34" charset="0"/>
                <a:cs typeface="Arial" panose="020B0604020202020204" pitchFamily="34" charset="0"/>
              </a:rPr>
              <a:t>Project budget</a:t>
            </a:r>
          </a:p>
          <a:p>
            <a:endParaRPr lang="en-US" dirty="0">
              <a:solidFill>
                <a:srgbClr val="4F2170"/>
              </a:solidFill>
              <a:latin typeface="Arial" panose="020B0604020202020204" pitchFamily="34" charset="0"/>
              <a:cs typeface="Arial" panose="020B0604020202020204" pitchFamily="34" charset="0"/>
            </a:endParaRPr>
          </a:p>
          <a:p>
            <a:r>
              <a:rPr lang="en-US" dirty="0">
                <a:solidFill>
                  <a:srgbClr val="4F2170"/>
                </a:solidFill>
                <a:latin typeface="Arial" panose="020B0604020202020204" pitchFamily="34" charset="0"/>
                <a:cs typeface="Arial" panose="020B0604020202020204" pitchFamily="34" charset="0"/>
              </a:rPr>
              <a:t>Cost variance responses</a:t>
            </a:r>
          </a:p>
          <a:p>
            <a:pPr marL="285750" indent="-285750">
              <a:buFont typeface="Arial" panose="020B0604020202020204" pitchFamily="34" charset="0"/>
              <a:buChar char="•"/>
            </a:pPr>
            <a:r>
              <a:rPr lang="en-US" dirty="0">
                <a:solidFill>
                  <a:srgbClr val="4F2170"/>
                </a:solidFill>
                <a:latin typeface="Arial" panose="020B0604020202020204" pitchFamily="34" charset="0"/>
                <a:cs typeface="Arial" panose="020B0604020202020204" pitchFamily="34" charset="0"/>
              </a:rPr>
              <a:t>Reallocation of costs</a:t>
            </a:r>
          </a:p>
          <a:p>
            <a:pPr marL="285750" indent="-285750">
              <a:buFont typeface="Arial" panose="020B0604020202020204" pitchFamily="34" charset="0"/>
              <a:buChar char="•"/>
            </a:pPr>
            <a:r>
              <a:rPr lang="en-US" dirty="0">
                <a:solidFill>
                  <a:srgbClr val="4F2170"/>
                </a:solidFill>
                <a:latin typeface="Arial" panose="020B0604020202020204" pitchFamily="34" charset="0"/>
                <a:cs typeface="Arial" panose="020B0604020202020204" pitchFamily="34" charset="0"/>
              </a:rPr>
              <a:t>Reduced scope</a:t>
            </a:r>
          </a:p>
          <a:p>
            <a:pPr marL="285750" indent="-285750">
              <a:buFont typeface="Arial" panose="020B0604020202020204" pitchFamily="34" charset="0"/>
              <a:buChar char="•"/>
            </a:pPr>
            <a:r>
              <a:rPr lang="en-US" dirty="0">
                <a:solidFill>
                  <a:srgbClr val="4F2170"/>
                </a:solidFill>
                <a:latin typeface="Arial" panose="020B0604020202020204" pitchFamily="34" charset="0"/>
                <a:cs typeface="Arial" panose="020B0604020202020204" pitchFamily="34" charset="0"/>
              </a:rPr>
              <a:t>Reduced quality</a:t>
            </a:r>
          </a:p>
          <a:p>
            <a:pPr marL="285750" indent="-285750">
              <a:buFont typeface="Arial" panose="020B0604020202020204" pitchFamily="34" charset="0"/>
              <a:buChar char="•"/>
            </a:pPr>
            <a:r>
              <a:rPr lang="en-US" dirty="0">
                <a:solidFill>
                  <a:srgbClr val="4F2170"/>
                </a:solidFill>
                <a:latin typeface="Arial" panose="020B0604020202020204" pitchFamily="34" charset="0"/>
                <a:cs typeface="Arial" panose="020B0604020202020204" pitchFamily="34" charset="0"/>
              </a:rPr>
              <a:t>Alternative supply solution</a:t>
            </a:r>
          </a:p>
          <a:p>
            <a:pPr marL="285750" indent="-285750">
              <a:buFont typeface="Arial" panose="020B0604020202020204" pitchFamily="34" charset="0"/>
              <a:buChar char="•"/>
            </a:pPr>
            <a:r>
              <a:rPr lang="en-US" dirty="0">
                <a:solidFill>
                  <a:srgbClr val="4F2170"/>
                </a:solidFill>
                <a:latin typeface="Arial" panose="020B0604020202020204" pitchFamily="34" charset="0"/>
                <a:cs typeface="Arial" panose="020B0604020202020204" pitchFamily="34" charset="0"/>
              </a:rPr>
              <a:t>Increased budget</a:t>
            </a:r>
          </a:p>
          <a:p>
            <a:endParaRPr lang="en-US" dirty="0">
              <a:solidFill>
                <a:srgbClr val="4F2170"/>
              </a:solidFill>
              <a:latin typeface="Arial" panose="020B0604020202020204" pitchFamily="34" charset="0"/>
              <a:cs typeface="Arial" panose="020B0604020202020204" pitchFamily="34" charset="0"/>
            </a:endParaRPr>
          </a:p>
          <a:p>
            <a:r>
              <a:rPr lang="en-US" dirty="0">
                <a:solidFill>
                  <a:srgbClr val="4F2170"/>
                </a:solidFill>
                <a:latin typeface="Arial" panose="020B0604020202020204" pitchFamily="34" charset="0"/>
                <a:cs typeface="Arial" panose="020B0604020202020204" pitchFamily="34" charset="0"/>
              </a:rPr>
              <a:t>Cost change control process</a:t>
            </a:r>
          </a:p>
          <a:p>
            <a:endParaRPr lang="en-US" dirty="0">
              <a:solidFill>
                <a:srgbClr val="4F2170"/>
              </a:solidFill>
              <a:latin typeface="Arial" panose="020B0604020202020204" pitchFamily="34" charset="0"/>
              <a:cs typeface="Arial" panose="020B0604020202020204" pitchFamily="34" charset="0"/>
            </a:endParaRPr>
          </a:p>
          <a:p>
            <a:r>
              <a:rPr lang="en-US" dirty="0">
                <a:solidFill>
                  <a:srgbClr val="4F2170"/>
                </a:solidFill>
                <a:latin typeface="Arial" panose="020B0604020202020204" pitchFamily="34" charset="0"/>
                <a:cs typeface="Arial" panose="020B0604020202020204" pitchFamily="34" charset="0"/>
              </a:rPr>
              <a:t>Escalation process</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56900" flipH="1">
            <a:off x="4789735" y="1373374"/>
            <a:ext cx="428174" cy="488753"/>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56900" flipH="1">
            <a:off x="4809100" y="2206976"/>
            <a:ext cx="428174" cy="488753"/>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56900" flipH="1">
            <a:off x="4809099" y="2781475"/>
            <a:ext cx="428174" cy="488753"/>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56900" flipH="1">
            <a:off x="4827267" y="4676083"/>
            <a:ext cx="428174" cy="488753"/>
          </a:xfrm>
          <a:prstGeom prst="rect">
            <a:avLst/>
          </a:prstGeom>
        </p:spPr>
      </p:pic>
      <p:sp>
        <p:nvSpPr>
          <p:cNvPr id="65" name="TextBox 64"/>
          <p:cNvSpPr txBox="1"/>
          <p:nvPr/>
        </p:nvSpPr>
        <p:spPr>
          <a:xfrm>
            <a:off x="4368575" y="2286000"/>
            <a:ext cx="542136" cy="369332"/>
          </a:xfrm>
          <a:prstGeom prst="rect">
            <a:avLst/>
          </a:prstGeom>
          <a:noFill/>
        </p:spPr>
        <p:txBody>
          <a:bodyPr wrap="none" rtlCol="0">
            <a:spAutoFit/>
          </a:bodyPr>
          <a:lstStyle/>
          <a:p>
            <a:r>
              <a:rPr lang="en-US" dirty="0"/>
              <a:t>[3x]</a:t>
            </a:r>
          </a:p>
        </p:txBody>
      </p:sp>
      <p:sp>
        <p:nvSpPr>
          <p:cNvPr id="67" name="TextBox 66"/>
          <p:cNvSpPr txBox="1"/>
          <p:nvPr/>
        </p:nvSpPr>
        <p:spPr>
          <a:xfrm>
            <a:off x="4357239" y="2819400"/>
            <a:ext cx="542136" cy="369332"/>
          </a:xfrm>
          <a:prstGeom prst="rect">
            <a:avLst/>
          </a:prstGeom>
          <a:noFill/>
        </p:spPr>
        <p:txBody>
          <a:bodyPr wrap="none" rtlCol="0">
            <a:spAutoFit/>
          </a:bodyPr>
          <a:lstStyle/>
          <a:p>
            <a:r>
              <a:rPr lang="en-US" dirty="0"/>
              <a:t>[4x]</a:t>
            </a:r>
          </a:p>
        </p:txBody>
      </p:sp>
      <p:sp>
        <p:nvSpPr>
          <p:cNvPr id="69" name="TextBox 68"/>
          <p:cNvSpPr txBox="1"/>
          <p:nvPr/>
        </p:nvSpPr>
        <p:spPr>
          <a:xfrm>
            <a:off x="4371125" y="4766044"/>
            <a:ext cx="542136" cy="369332"/>
          </a:xfrm>
          <a:prstGeom prst="rect">
            <a:avLst/>
          </a:prstGeom>
          <a:noFill/>
        </p:spPr>
        <p:txBody>
          <a:bodyPr wrap="none" rtlCol="0">
            <a:spAutoFit/>
          </a:bodyPr>
          <a:lstStyle/>
          <a:p>
            <a:r>
              <a:rPr lang="en-US" dirty="0"/>
              <a:t>[5x]</a:t>
            </a:r>
          </a:p>
        </p:txBody>
      </p:sp>
      <p:pic>
        <p:nvPicPr>
          <p:cNvPr id="71" name="Picture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56900" flipH="1">
            <a:off x="4816167" y="5259574"/>
            <a:ext cx="428174" cy="488753"/>
          </a:xfrm>
          <a:prstGeom prst="rect">
            <a:avLst/>
          </a:prstGeom>
        </p:spPr>
      </p:pic>
      <p:sp>
        <p:nvSpPr>
          <p:cNvPr id="72" name="TextBox 71"/>
          <p:cNvSpPr txBox="1"/>
          <p:nvPr/>
        </p:nvSpPr>
        <p:spPr>
          <a:xfrm>
            <a:off x="4360025" y="5316285"/>
            <a:ext cx="542136" cy="369332"/>
          </a:xfrm>
          <a:prstGeom prst="rect">
            <a:avLst/>
          </a:prstGeom>
          <a:noFill/>
        </p:spPr>
        <p:txBody>
          <a:bodyPr wrap="none" rtlCol="0">
            <a:spAutoFit/>
          </a:bodyPr>
          <a:lstStyle/>
          <a:p>
            <a:r>
              <a:rPr lang="en-US" dirty="0"/>
              <a:t>[6x]</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762000"/>
            <a:ext cx="1143000" cy="636309"/>
          </a:xfrm>
          <a:prstGeom prst="rect">
            <a:avLst/>
          </a:prstGeom>
        </p:spPr>
      </p:pic>
    </p:spTree>
    <p:custDataLst>
      <p:tags r:id="rId1"/>
    </p:custDataLst>
    <p:extLst>
      <p:ext uri="{BB962C8B-B14F-4D97-AF65-F5344CB8AC3E}">
        <p14:creationId xmlns:p14="http://schemas.microsoft.com/office/powerpoint/2010/main" val="406351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2588"/>
            <a:ext cx="9144000" cy="5643413"/>
          </a:xfrm>
          <a:prstGeom prst="rect">
            <a:avLst/>
          </a:prstGeom>
        </p:spPr>
      </p:pic>
      <p:sp>
        <p:nvSpPr>
          <p:cNvPr id="4" name="Rectangle 3"/>
          <p:cNvSpPr/>
          <p:nvPr/>
        </p:nvSpPr>
        <p:spPr>
          <a:xfrm>
            <a:off x="728432" y="1453534"/>
            <a:ext cx="5291368" cy="1746866"/>
          </a:xfrm>
          <a:prstGeom prst="rect">
            <a:avLst/>
          </a:prstGeom>
          <a:solidFill>
            <a:schemeClr val="lt1">
              <a:alpha val="90000"/>
            </a:schemeClr>
          </a:solidFill>
        </p:spPr>
        <p:style>
          <a:lnRef idx="2">
            <a:schemeClr val="accent4"/>
          </a:lnRef>
          <a:fillRef idx="1">
            <a:schemeClr val="lt1"/>
          </a:fillRef>
          <a:effectRef idx="0">
            <a:schemeClr val="accent4"/>
          </a:effectRef>
          <a:fontRef idx="minor">
            <a:schemeClr val="dk1"/>
          </a:fontRef>
        </p:style>
        <p:txBody>
          <a:bodyPr rtlCol="0" anchor="t"/>
          <a:lstStyle/>
          <a:p>
            <a:pPr algn="ctr"/>
            <a:r>
              <a:rPr lang="en-US" sz="1600" dirty="0">
                <a:solidFill>
                  <a:srgbClr val="4F2170"/>
                </a:solidFill>
                <a:latin typeface="Arial" panose="020B0604020202020204" pitchFamily="34" charset="0"/>
                <a:cs typeface="Arial" panose="020B0604020202020204" pitchFamily="34" charset="0"/>
              </a:rPr>
              <a:t>Reporting formats</a:t>
            </a:r>
          </a:p>
          <a:p>
            <a:pPr algn="ctr"/>
            <a:endParaRPr lang="en-US" sz="1600" dirty="0">
              <a:solidFill>
                <a:srgbClr val="4F2170"/>
              </a:solidFill>
              <a:latin typeface="Arial" panose="020B0604020202020204" pitchFamily="34" charset="0"/>
              <a:cs typeface="Arial" panose="020B0604020202020204" pitchFamily="34" charset="0"/>
            </a:endParaRPr>
          </a:p>
          <a:p>
            <a:pPr lvl="2"/>
            <a:r>
              <a:rPr lang="en-US" sz="1600" dirty="0">
                <a:solidFill>
                  <a:srgbClr val="4F2170"/>
                </a:solidFill>
                <a:latin typeface="Arial" panose="020B0604020202020204" pitchFamily="34" charset="0"/>
                <a:cs typeface="Arial" panose="020B0604020202020204" pitchFamily="34" charset="0"/>
              </a:rPr>
              <a:t>The M</a:t>
            </a:r>
            <a:r>
              <a:rPr lang="pl-PL" sz="1600" dirty="0" err="1">
                <a:solidFill>
                  <a:srgbClr val="4F2170"/>
                </a:solidFill>
                <a:latin typeface="Arial" panose="020B0604020202020204" pitchFamily="34" charset="0"/>
                <a:cs typeface="Arial" panose="020B0604020202020204" pitchFamily="34" charset="0"/>
              </a:rPr>
              <a:t>icrosft</a:t>
            </a:r>
            <a:r>
              <a:rPr lang="pl-PL" sz="1600" dirty="0">
                <a:solidFill>
                  <a:srgbClr val="4F2170"/>
                </a:solidFill>
                <a:latin typeface="Arial" panose="020B0604020202020204" pitchFamily="34" charset="0"/>
                <a:cs typeface="Arial" panose="020B0604020202020204" pitchFamily="34" charset="0"/>
              </a:rPr>
              <a:t> </a:t>
            </a:r>
            <a:r>
              <a:rPr lang="en-US" sz="1600" dirty="0">
                <a:solidFill>
                  <a:srgbClr val="4F2170"/>
                </a:solidFill>
                <a:latin typeface="Arial" panose="020B0604020202020204" pitchFamily="34" charset="0"/>
                <a:cs typeface="Arial" panose="020B0604020202020204" pitchFamily="34" charset="0"/>
              </a:rPr>
              <a:t>P</a:t>
            </a:r>
            <a:r>
              <a:rPr lang="pl-PL" sz="1600" dirty="0" err="1">
                <a:solidFill>
                  <a:srgbClr val="4F2170"/>
                </a:solidFill>
                <a:latin typeface="Arial" panose="020B0604020202020204" pitchFamily="34" charset="0"/>
                <a:cs typeface="Arial" panose="020B0604020202020204" pitchFamily="34" charset="0"/>
              </a:rPr>
              <a:t>ortfolio</a:t>
            </a:r>
            <a:r>
              <a:rPr lang="pl-PL" sz="1600" dirty="0">
                <a:solidFill>
                  <a:srgbClr val="4F2170"/>
                </a:solidFill>
                <a:latin typeface="Arial" panose="020B0604020202020204" pitchFamily="34" charset="0"/>
                <a:cs typeface="Arial" panose="020B0604020202020204" pitchFamily="34" charset="0"/>
              </a:rPr>
              <a:t> </a:t>
            </a:r>
            <a:r>
              <a:rPr lang="en-US" sz="1600" dirty="0">
                <a:solidFill>
                  <a:srgbClr val="4F2170"/>
                </a:solidFill>
                <a:latin typeface="Arial" panose="020B0604020202020204" pitchFamily="34" charset="0"/>
                <a:cs typeface="Arial" panose="020B0604020202020204" pitchFamily="34" charset="0"/>
              </a:rPr>
              <a:t>S</a:t>
            </a:r>
            <a:r>
              <a:rPr lang="pl-PL" sz="1600" dirty="0" err="1">
                <a:solidFill>
                  <a:srgbClr val="4F2170"/>
                </a:solidFill>
                <a:latin typeface="Arial" panose="020B0604020202020204" pitchFamily="34" charset="0"/>
                <a:cs typeface="Arial" panose="020B0604020202020204" pitchFamily="34" charset="0"/>
              </a:rPr>
              <a:t>erver</a:t>
            </a:r>
            <a:r>
              <a:rPr lang="pl-PL" sz="1600" dirty="0">
                <a:solidFill>
                  <a:srgbClr val="4F2170"/>
                </a:solidFill>
                <a:latin typeface="Arial" panose="020B0604020202020204" pitchFamily="34" charset="0"/>
                <a:cs typeface="Arial" panose="020B0604020202020204" pitchFamily="34" charset="0"/>
              </a:rPr>
              <a:t> / SAP / </a:t>
            </a:r>
            <a:r>
              <a:rPr lang="pl-PL" sz="1600" dirty="0" err="1">
                <a:solidFill>
                  <a:srgbClr val="4F2170"/>
                </a:solidFill>
                <a:latin typeface="Arial" panose="020B0604020202020204" pitchFamily="34" charset="0"/>
                <a:cs typeface="Arial" panose="020B0604020202020204" pitchFamily="34" charset="0"/>
              </a:rPr>
              <a:t>Capex</a:t>
            </a:r>
            <a:r>
              <a:rPr lang="pl-PL" sz="1600" dirty="0">
                <a:solidFill>
                  <a:srgbClr val="4F2170"/>
                </a:solidFill>
                <a:latin typeface="Arial" panose="020B0604020202020204" pitchFamily="34" charset="0"/>
                <a:cs typeface="Arial" panose="020B0604020202020204" pitchFamily="34" charset="0"/>
              </a:rPr>
              <a:t> </a:t>
            </a:r>
            <a:r>
              <a:rPr lang="pl-PL" sz="1600" dirty="0" err="1">
                <a:solidFill>
                  <a:srgbClr val="4F2170"/>
                </a:solidFill>
                <a:latin typeface="Arial" panose="020B0604020202020204" pitchFamily="34" charset="0"/>
                <a:cs typeface="Arial" panose="020B0604020202020204" pitchFamily="34" charset="0"/>
              </a:rPr>
              <a:t>database</a:t>
            </a:r>
            <a:r>
              <a:rPr lang="pl-PL" sz="1600" dirty="0">
                <a:solidFill>
                  <a:srgbClr val="4F2170"/>
                </a:solidFill>
                <a:latin typeface="Arial" panose="020B0604020202020204" pitchFamily="34" charset="0"/>
                <a:cs typeface="Arial" panose="020B0604020202020204" pitchFamily="34" charset="0"/>
              </a:rPr>
              <a:t> </a:t>
            </a:r>
            <a:r>
              <a:rPr lang="pl-PL" sz="1600" dirty="0" err="1">
                <a:solidFill>
                  <a:srgbClr val="4F2170"/>
                </a:solidFill>
                <a:latin typeface="Arial" panose="020B0604020202020204" pitchFamily="34" charset="0"/>
                <a:cs typeface="Arial" panose="020B0604020202020204" pitchFamily="34" charset="0"/>
              </a:rPr>
              <a:t>are</a:t>
            </a:r>
            <a:r>
              <a:rPr lang="pl-PL" sz="1600" dirty="0">
                <a:solidFill>
                  <a:srgbClr val="4F2170"/>
                </a:solidFill>
                <a:latin typeface="Arial" panose="020B0604020202020204" pitchFamily="34" charset="0"/>
                <a:cs typeface="Arial" panose="020B0604020202020204" pitchFamily="34" charset="0"/>
              </a:rPr>
              <a:t> </a:t>
            </a:r>
            <a:r>
              <a:rPr lang="pl-PL" sz="1600" dirty="0" err="1">
                <a:solidFill>
                  <a:srgbClr val="4F2170"/>
                </a:solidFill>
                <a:latin typeface="Arial" panose="020B0604020202020204" pitchFamily="34" charset="0"/>
                <a:cs typeface="Arial" panose="020B0604020202020204" pitchFamily="34" charset="0"/>
              </a:rPr>
              <a:t>our</a:t>
            </a:r>
            <a:r>
              <a:rPr lang="pl-PL" sz="1600" dirty="0">
                <a:solidFill>
                  <a:srgbClr val="4F2170"/>
                </a:solidFill>
                <a:latin typeface="Arial" panose="020B0604020202020204" pitchFamily="34" charset="0"/>
                <a:cs typeface="Arial" panose="020B0604020202020204" pitchFamily="34" charset="0"/>
              </a:rPr>
              <a:t> </a:t>
            </a:r>
            <a:r>
              <a:rPr lang="en-US" sz="1600" dirty="0">
                <a:solidFill>
                  <a:srgbClr val="4F2170"/>
                </a:solidFill>
                <a:latin typeface="Arial" panose="020B0604020202020204" pitchFamily="34" charset="0"/>
                <a:cs typeface="Arial" panose="020B0604020202020204" pitchFamily="34" charset="0"/>
              </a:rPr>
              <a:t>internal system</a:t>
            </a:r>
            <a:r>
              <a:rPr lang="pl-PL" sz="1600" dirty="0">
                <a:solidFill>
                  <a:srgbClr val="4F2170"/>
                </a:solidFill>
                <a:latin typeface="Arial" panose="020B0604020202020204" pitchFamily="34" charset="0"/>
                <a:cs typeface="Arial" panose="020B0604020202020204" pitchFamily="34" charset="0"/>
              </a:rPr>
              <a:t>s</a:t>
            </a:r>
            <a:r>
              <a:rPr lang="en-US" sz="1600" dirty="0">
                <a:solidFill>
                  <a:srgbClr val="4F2170"/>
                </a:solidFill>
                <a:latin typeface="Arial" panose="020B0604020202020204" pitchFamily="34" charset="0"/>
                <a:cs typeface="Arial" panose="020B0604020202020204" pitchFamily="34" charset="0"/>
              </a:rPr>
              <a:t> that track the costs and expenses of a project. Project reporting occurs from these systems.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8" y="777080"/>
            <a:ext cx="924054" cy="514422"/>
          </a:xfrm>
          <a:prstGeom prst="rect">
            <a:avLst/>
          </a:prstGeom>
        </p:spPr>
      </p:pic>
      <p:sp>
        <p:nvSpPr>
          <p:cNvPr id="20" name="Rectangle 19"/>
          <p:cNvSpPr/>
          <p:nvPr/>
        </p:nvSpPr>
        <p:spPr>
          <a:xfrm>
            <a:off x="709981" y="3891538"/>
            <a:ext cx="5309819" cy="1899662"/>
          </a:xfrm>
          <a:prstGeom prst="rect">
            <a:avLst/>
          </a:prstGeom>
          <a:solidFill>
            <a:schemeClr val="lt1">
              <a:alpha val="90000"/>
            </a:schemeClr>
          </a:solidFill>
        </p:spPr>
        <p:style>
          <a:lnRef idx="2">
            <a:schemeClr val="accent4"/>
          </a:lnRef>
          <a:fillRef idx="1">
            <a:schemeClr val="lt1"/>
          </a:fillRef>
          <a:effectRef idx="0">
            <a:schemeClr val="accent4"/>
          </a:effectRef>
          <a:fontRef idx="minor">
            <a:schemeClr val="dk1"/>
          </a:fontRef>
        </p:style>
        <p:txBody>
          <a:bodyPr rtlCol="0" anchor="t"/>
          <a:lstStyle/>
          <a:p>
            <a:pPr algn="ctr"/>
            <a:r>
              <a:rPr lang="en-US" sz="1600" dirty="0">
                <a:solidFill>
                  <a:srgbClr val="4F2170"/>
                </a:solidFill>
                <a:latin typeface="Arial" panose="020B0604020202020204" pitchFamily="34" charset="0"/>
                <a:cs typeface="Arial" panose="020B0604020202020204" pitchFamily="34" charset="0"/>
              </a:rPr>
              <a:t>Additional budget approval process</a:t>
            </a:r>
          </a:p>
          <a:p>
            <a:pPr algn="ctr"/>
            <a:endParaRPr lang="en-US" sz="1600" dirty="0">
              <a:solidFill>
                <a:srgbClr val="4F2170"/>
              </a:solidFill>
              <a:latin typeface="Arial" panose="020B0604020202020204" pitchFamily="34" charset="0"/>
              <a:cs typeface="Arial" panose="020B0604020202020204" pitchFamily="34" charset="0"/>
            </a:endParaRPr>
          </a:p>
          <a:p>
            <a:pPr lvl="2"/>
            <a:r>
              <a:rPr lang="en-US" sz="1600" dirty="0">
                <a:solidFill>
                  <a:srgbClr val="4F2170"/>
                </a:solidFill>
                <a:latin typeface="Arial" panose="020B0604020202020204" pitchFamily="34" charset="0"/>
                <a:cs typeface="Arial" panose="020B0604020202020204" pitchFamily="34" charset="0"/>
              </a:rPr>
              <a:t>Cost change control at XX International is governed by the supplementary AR policy and the Internal Change Order (ICO) procedure. Click on the buttons to view more information.</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863077"/>
            <a:ext cx="1544229" cy="101969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522" y="4114799"/>
            <a:ext cx="1486107" cy="1486107"/>
          </a:xfrm>
          <a:prstGeom prst="rect">
            <a:avLst/>
          </a:prstGeom>
        </p:spPr>
      </p:pic>
      <p:grpSp>
        <p:nvGrpSpPr>
          <p:cNvPr id="21" name="Group 20"/>
          <p:cNvGrpSpPr/>
          <p:nvPr/>
        </p:nvGrpSpPr>
        <p:grpSpPr>
          <a:xfrm>
            <a:off x="6204045" y="4813702"/>
            <a:ext cx="2755709" cy="1280787"/>
            <a:chOff x="3352800" y="2743200"/>
            <a:chExt cx="2554098" cy="1280787"/>
          </a:xfrm>
        </p:grpSpPr>
        <p:sp>
          <p:nvSpPr>
            <p:cNvPr id="22" name="Rectangle 21"/>
            <p:cNvSpPr/>
            <p:nvPr/>
          </p:nvSpPr>
          <p:spPr>
            <a:xfrm>
              <a:off x="3352800" y="2743200"/>
              <a:ext cx="2554098" cy="1280787"/>
            </a:xfrm>
            <a:prstGeom prst="rect">
              <a:avLst/>
            </a:prstGeom>
            <a:solidFill>
              <a:srgbClr val="02379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US"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0124" y="3109587"/>
              <a:ext cx="995398" cy="588487"/>
            </a:xfrm>
            <a:prstGeom prst="rect">
              <a:avLst/>
            </a:prstGeom>
          </p:spPr>
        </p:pic>
        <p:sp>
          <p:nvSpPr>
            <p:cNvPr id="24" name="TextBox 23"/>
            <p:cNvSpPr txBox="1"/>
            <p:nvPr/>
          </p:nvSpPr>
          <p:spPr>
            <a:xfrm>
              <a:off x="4211745" y="2770496"/>
              <a:ext cx="1655655" cy="1200329"/>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Internal Change Order (ICO) Procedure</a:t>
              </a:r>
            </a:p>
          </p:txBody>
        </p:sp>
        <p:grpSp>
          <p:nvGrpSpPr>
            <p:cNvPr id="25" name="Group 24"/>
            <p:cNvGrpSpPr/>
            <p:nvPr/>
          </p:nvGrpSpPr>
          <p:grpSpPr>
            <a:xfrm>
              <a:off x="3453432" y="3046850"/>
              <a:ext cx="1048921" cy="673485"/>
              <a:chOff x="1135789" y="4593109"/>
              <a:chExt cx="1048921" cy="673485"/>
            </a:xfrm>
          </p:grpSpPr>
          <p:sp>
            <p:nvSpPr>
              <p:cNvPr id="26" name="Freeform 6"/>
              <p:cNvSpPr>
                <a:spLocks/>
              </p:cNvSpPr>
              <p:nvPr/>
            </p:nvSpPr>
            <p:spPr bwMode="invGray">
              <a:xfrm>
                <a:off x="1135789" y="4994033"/>
                <a:ext cx="393018" cy="272561"/>
              </a:xfrm>
              <a:custGeom>
                <a:avLst/>
                <a:gdLst>
                  <a:gd name="T0" fmla="*/ 254 w 254"/>
                  <a:gd name="T1" fmla="*/ 80 h 176"/>
                  <a:gd name="T2" fmla="*/ 219 w 254"/>
                  <a:gd name="T3" fmla="*/ 93 h 176"/>
                  <a:gd name="T4" fmla="*/ 168 w 254"/>
                  <a:gd name="T5" fmla="*/ 74 h 176"/>
                  <a:gd name="T6" fmla="*/ 143 w 254"/>
                  <a:gd name="T7" fmla="*/ 33 h 176"/>
                  <a:gd name="T8" fmla="*/ 75 w 254"/>
                  <a:gd name="T9" fmla="*/ 5 h 176"/>
                  <a:gd name="T10" fmla="*/ 29 w 254"/>
                  <a:gd name="T11" fmla="*/ 116 h 176"/>
                  <a:gd name="T12" fmla="*/ 213 w 254"/>
                  <a:gd name="T13" fmla="*/ 124 h 176"/>
                  <a:gd name="T14" fmla="*/ 254 w 254"/>
                  <a:gd name="T15" fmla="*/ 8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76">
                    <a:moveTo>
                      <a:pt x="254" y="80"/>
                    </a:moveTo>
                    <a:cubicBezTo>
                      <a:pt x="244" y="89"/>
                      <a:pt x="229" y="92"/>
                      <a:pt x="219" y="93"/>
                    </a:cubicBezTo>
                    <a:cubicBezTo>
                      <a:pt x="200" y="96"/>
                      <a:pt x="181" y="90"/>
                      <a:pt x="168" y="74"/>
                    </a:cubicBezTo>
                    <a:cubicBezTo>
                      <a:pt x="158" y="62"/>
                      <a:pt x="153" y="46"/>
                      <a:pt x="143" y="33"/>
                    </a:cubicBezTo>
                    <a:cubicBezTo>
                      <a:pt x="127" y="13"/>
                      <a:pt x="101" y="0"/>
                      <a:pt x="75" y="5"/>
                    </a:cubicBezTo>
                    <a:cubicBezTo>
                      <a:pt x="24" y="14"/>
                      <a:pt x="0" y="74"/>
                      <a:pt x="29" y="116"/>
                    </a:cubicBezTo>
                    <a:cubicBezTo>
                      <a:pt x="71" y="176"/>
                      <a:pt x="165" y="165"/>
                      <a:pt x="213" y="124"/>
                    </a:cubicBezTo>
                    <a:cubicBezTo>
                      <a:pt x="228" y="111"/>
                      <a:pt x="242" y="97"/>
                      <a:pt x="254" y="80"/>
                    </a:cubicBezTo>
                  </a:path>
                </a:pathLst>
              </a:custGeom>
              <a:solidFill>
                <a:srgbClr val="CE1126"/>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16"/>
              <p:cNvSpPr>
                <a:spLocks/>
              </p:cNvSpPr>
              <p:nvPr/>
            </p:nvSpPr>
            <p:spPr bwMode="invGray">
              <a:xfrm>
                <a:off x="1398679" y="4593109"/>
                <a:ext cx="786031" cy="640959"/>
              </a:xfrm>
              <a:custGeom>
                <a:avLst/>
                <a:gdLst>
                  <a:gd name="T0" fmla="*/ 422 w 508"/>
                  <a:gd name="T1" fmla="*/ 314 h 414"/>
                  <a:gd name="T2" fmla="*/ 368 w 508"/>
                  <a:gd name="T3" fmla="*/ 153 h 414"/>
                  <a:gd name="T4" fmla="*/ 401 w 508"/>
                  <a:gd name="T5" fmla="*/ 22 h 414"/>
                  <a:gd name="T6" fmla="*/ 353 w 508"/>
                  <a:gd name="T7" fmla="*/ 3 h 414"/>
                  <a:gd name="T8" fmla="*/ 287 w 508"/>
                  <a:gd name="T9" fmla="*/ 44 h 414"/>
                  <a:gd name="T10" fmla="*/ 222 w 508"/>
                  <a:gd name="T11" fmla="*/ 134 h 414"/>
                  <a:gd name="T12" fmla="*/ 165 w 508"/>
                  <a:gd name="T13" fmla="*/ 45 h 414"/>
                  <a:gd name="T14" fmla="*/ 111 w 508"/>
                  <a:gd name="T15" fmla="*/ 4 h 414"/>
                  <a:gd name="T16" fmla="*/ 50 w 508"/>
                  <a:gd name="T17" fmla="*/ 24 h 414"/>
                  <a:gd name="T18" fmla="*/ 72 w 508"/>
                  <a:gd name="T19" fmla="*/ 151 h 414"/>
                  <a:gd name="T20" fmla="*/ 0 w 508"/>
                  <a:gd name="T21" fmla="*/ 287 h 414"/>
                  <a:gd name="T22" fmla="*/ 117 w 508"/>
                  <a:gd name="T23" fmla="*/ 273 h 414"/>
                  <a:gd name="T24" fmla="*/ 140 w 508"/>
                  <a:gd name="T25" fmla="*/ 147 h 414"/>
                  <a:gd name="T26" fmla="*/ 217 w 508"/>
                  <a:gd name="T27" fmla="*/ 265 h 414"/>
                  <a:gd name="T28" fmla="*/ 304 w 508"/>
                  <a:gd name="T29" fmla="*/ 147 h 414"/>
                  <a:gd name="T30" fmla="*/ 424 w 508"/>
                  <a:gd name="T31" fmla="*/ 414 h 414"/>
                  <a:gd name="T32" fmla="*/ 508 w 508"/>
                  <a:gd name="T33" fmla="*/ 357 h 414"/>
                  <a:gd name="T34" fmla="*/ 422 w 508"/>
                  <a:gd name="T35" fmla="*/ 3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414">
                    <a:moveTo>
                      <a:pt x="422" y="314"/>
                    </a:moveTo>
                    <a:cubicBezTo>
                      <a:pt x="383" y="271"/>
                      <a:pt x="371" y="200"/>
                      <a:pt x="368" y="153"/>
                    </a:cubicBezTo>
                    <a:cubicBezTo>
                      <a:pt x="366" y="113"/>
                      <a:pt x="369" y="42"/>
                      <a:pt x="401" y="22"/>
                    </a:cubicBezTo>
                    <a:cubicBezTo>
                      <a:pt x="390" y="8"/>
                      <a:pt x="369" y="3"/>
                      <a:pt x="353" y="3"/>
                    </a:cubicBezTo>
                    <a:cubicBezTo>
                      <a:pt x="317" y="3"/>
                      <a:pt x="299" y="27"/>
                      <a:pt x="287" y="44"/>
                    </a:cubicBezTo>
                    <a:cubicBezTo>
                      <a:pt x="283" y="50"/>
                      <a:pt x="222" y="134"/>
                      <a:pt x="222" y="134"/>
                    </a:cubicBezTo>
                    <a:cubicBezTo>
                      <a:pt x="222" y="134"/>
                      <a:pt x="171" y="55"/>
                      <a:pt x="165" y="45"/>
                    </a:cubicBezTo>
                    <a:cubicBezTo>
                      <a:pt x="156" y="32"/>
                      <a:pt x="140" y="8"/>
                      <a:pt x="111" y="4"/>
                    </a:cubicBezTo>
                    <a:cubicBezTo>
                      <a:pt x="99" y="2"/>
                      <a:pt x="67" y="0"/>
                      <a:pt x="50" y="24"/>
                    </a:cubicBezTo>
                    <a:cubicBezTo>
                      <a:pt x="79" y="48"/>
                      <a:pt x="79" y="109"/>
                      <a:pt x="72" y="151"/>
                    </a:cubicBezTo>
                    <a:cubicBezTo>
                      <a:pt x="53" y="276"/>
                      <a:pt x="0" y="287"/>
                      <a:pt x="0" y="287"/>
                    </a:cubicBezTo>
                    <a:cubicBezTo>
                      <a:pt x="27" y="361"/>
                      <a:pt x="97" y="332"/>
                      <a:pt x="117" y="273"/>
                    </a:cubicBezTo>
                    <a:cubicBezTo>
                      <a:pt x="130" y="235"/>
                      <a:pt x="138" y="187"/>
                      <a:pt x="140" y="147"/>
                    </a:cubicBezTo>
                    <a:cubicBezTo>
                      <a:pt x="217" y="265"/>
                      <a:pt x="217" y="265"/>
                      <a:pt x="217" y="265"/>
                    </a:cubicBezTo>
                    <a:cubicBezTo>
                      <a:pt x="217" y="265"/>
                      <a:pt x="304" y="147"/>
                      <a:pt x="304" y="147"/>
                    </a:cubicBezTo>
                    <a:cubicBezTo>
                      <a:pt x="290" y="355"/>
                      <a:pt x="361" y="414"/>
                      <a:pt x="424" y="414"/>
                    </a:cubicBezTo>
                    <a:cubicBezTo>
                      <a:pt x="486" y="414"/>
                      <a:pt x="508" y="357"/>
                      <a:pt x="508" y="357"/>
                    </a:cubicBezTo>
                    <a:cubicBezTo>
                      <a:pt x="474" y="355"/>
                      <a:pt x="444" y="338"/>
                      <a:pt x="422" y="31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grpSp>
        <p:nvGrpSpPr>
          <p:cNvPr id="28" name="Group 27"/>
          <p:cNvGrpSpPr/>
          <p:nvPr/>
        </p:nvGrpSpPr>
        <p:grpSpPr>
          <a:xfrm>
            <a:off x="6209542" y="3472152"/>
            <a:ext cx="2765609" cy="1280787"/>
            <a:chOff x="3352800" y="2743200"/>
            <a:chExt cx="2554098" cy="1280787"/>
          </a:xfrm>
        </p:grpSpPr>
        <p:sp>
          <p:nvSpPr>
            <p:cNvPr id="29" name="Rectangle 28"/>
            <p:cNvSpPr/>
            <p:nvPr/>
          </p:nvSpPr>
          <p:spPr>
            <a:xfrm>
              <a:off x="3352800" y="2743200"/>
              <a:ext cx="2554098" cy="1280787"/>
            </a:xfrm>
            <a:prstGeom prst="rect">
              <a:avLst/>
            </a:prstGeom>
            <a:solidFill>
              <a:srgbClr val="CE112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US" dirty="0">
                <a:latin typeface="Arial" panose="020B0604020202020204" pitchFamily="34" charset="0"/>
                <a:cs typeface="Arial" panose="020B0604020202020204" pitchFamily="34" charset="0"/>
              </a:endParaRPr>
            </a:p>
          </p:txBody>
        </p:sp>
        <p:sp>
          <p:nvSpPr>
            <p:cNvPr id="30" name="TextBox 29"/>
            <p:cNvSpPr txBox="1"/>
            <p:nvPr/>
          </p:nvSpPr>
          <p:spPr>
            <a:xfrm>
              <a:off x="4211745" y="2962870"/>
              <a:ext cx="1655655" cy="923330"/>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Appropriation Request (AR) Policy</a:t>
              </a:r>
            </a:p>
          </p:txBody>
        </p:sp>
        <p:grpSp>
          <p:nvGrpSpPr>
            <p:cNvPr id="31" name="Group 30"/>
            <p:cNvGrpSpPr/>
            <p:nvPr/>
          </p:nvGrpSpPr>
          <p:grpSpPr>
            <a:xfrm>
              <a:off x="3453432" y="3046850"/>
              <a:ext cx="1048921" cy="673485"/>
              <a:chOff x="1135789" y="4593109"/>
              <a:chExt cx="1048921" cy="673485"/>
            </a:xfrm>
          </p:grpSpPr>
          <p:sp>
            <p:nvSpPr>
              <p:cNvPr id="32" name="Freeform 6"/>
              <p:cNvSpPr>
                <a:spLocks/>
              </p:cNvSpPr>
              <p:nvPr/>
            </p:nvSpPr>
            <p:spPr bwMode="invGray">
              <a:xfrm>
                <a:off x="1135789" y="4994033"/>
                <a:ext cx="393018" cy="272561"/>
              </a:xfrm>
              <a:custGeom>
                <a:avLst/>
                <a:gdLst>
                  <a:gd name="T0" fmla="*/ 254 w 254"/>
                  <a:gd name="T1" fmla="*/ 80 h 176"/>
                  <a:gd name="T2" fmla="*/ 219 w 254"/>
                  <a:gd name="T3" fmla="*/ 93 h 176"/>
                  <a:gd name="T4" fmla="*/ 168 w 254"/>
                  <a:gd name="T5" fmla="*/ 74 h 176"/>
                  <a:gd name="T6" fmla="*/ 143 w 254"/>
                  <a:gd name="T7" fmla="*/ 33 h 176"/>
                  <a:gd name="T8" fmla="*/ 75 w 254"/>
                  <a:gd name="T9" fmla="*/ 5 h 176"/>
                  <a:gd name="T10" fmla="*/ 29 w 254"/>
                  <a:gd name="T11" fmla="*/ 116 h 176"/>
                  <a:gd name="T12" fmla="*/ 213 w 254"/>
                  <a:gd name="T13" fmla="*/ 124 h 176"/>
                  <a:gd name="T14" fmla="*/ 254 w 254"/>
                  <a:gd name="T15" fmla="*/ 8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76">
                    <a:moveTo>
                      <a:pt x="254" y="80"/>
                    </a:moveTo>
                    <a:cubicBezTo>
                      <a:pt x="244" y="89"/>
                      <a:pt x="229" y="92"/>
                      <a:pt x="219" y="93"/>
                    </a:cubicBezTo>
                    <a:cubicBezTo>
                      <a:pt x="200" y="96"/>
                      <a:pt x="181" y="90"/>
                      <a:pt x="168" y="74"/>
                    </a:cubicBezTo>
                    <a:cubicBezTo>
                      <a:pt x="158" y="62"/>
                      <a:pt x="153" y="46"/>
                      <a:pt x="143" y="33"/>
                    </a:cubicBezTo>
                    <a:cubicBezTo>
                      <a:pt x="127" y="13"/>
                      <a:pt x="101" y="0"/>
                      <a:pt x="75" y="5"/>
                    </a:cubicBezTo>
                    <a:cubicBezTo>
                      <a:pt x="24" y="14"/>
                      <a:pt x="0" y="74"/>
                      <a:pt x="29" y="116"/>
                    </a:cubicBezTo>
                    <a:cubicBezTo>
                      <a:pt x="71" y="176"/>
                      <a:pt x="165" y="165"/>
                      <a:pt x="213" y="124"/>
                    </a:cubicBezTo>
                    <a:cubicBezTo>
                      <a:pt x="228" y="111"/>
                      <a:pt x="242" y="97"/>
                      <a:pt x="254" y="8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3" name="Freeform 16"/>
              <p:cNvSpPr>
                <a:spLocks/>
              </p:cNvSpPr>
              <p:nvPr/>
            </p:nvSpPr>
            <p:spPr bwMode="invGray">
              <a:xfrm>
                <a:off x="1398679" y="4593109"/>
                <a:ext cx="786031" cy="640959"/>
              </a:xfrm>
              <a:custGeom>
                <a:avLst/>
                <a:gdLst>
                  <a:gd name="T0" fmla="*/ 422 w 508"/>
                  <a:gd name="T1" fmla="*/ 314 h 414"/>
                  <a:gd name="T2" fmla="*/ 368 w 508"/>
                  <a:gd name="T3" fmla="*/ 153 h 414"/>
                  <a:gd name="T4" fmla="*/ 401 w 508"/>
                  <a:gd name="T5" fmla="*/ 22 h 414"/>
                  <a:gd name="T6" fmla="*/ 353 w 508"/>
                  <a:gd name="T7" fmla="*/ 3 h 414"/>
                  <a:gd name="T8" fmla="*/ 287 w 508"/>
                  <a:gd name="T9" fmla="*/ 44 h 414"/>
                  <a:gd name="T10" fmla="*/ 222 w 508"/>
                  <a:gd name="T11" fmla="*/ 134 h 414"/>
                  <a:gd name="T12" fmla="*/ 165 w 508"/>
                  <a:gd name="T13" fmla="*/ 45 h 414"/>
                  <a:gd name="T14" fmla="*/ 111 w 508"/>
                  <a:gd name="T15" fmla="*/ 4 h 414"/>
                  <a:gd name="T16" fmla="*/ 50 w 508"/>
                  <a:gd name="T17" fmla="*/ 24 h 414"/>
                  <a:gd name="T18" fmla="*/ 72 w 508"/>
                  <a:gd name="T19" fmla="*/ 151 h 414"/>
                  <a:gd name="T20" fmla="*/ 0 w 508"/>
                  <a:gd name="T21" fmla="*/ 287 h 414"/>
                  <a:gd name="T22" fmla="*/ 117 w 508"/>
                  <a:gd name="T23" fmla="*/ 273 h 414"/>
                  <a:gd name="T24" fmla="*/ 140 w 508"/>
                  <a:gd name="T25" fmla="*/ 147 h 414"/>
                  <a:gd name="T26" fmla="*/ 217 w 508"/>
                  <a:gd name="T27" fmla="*/ 265 h 414"/>
                  <a:gd name="T28" fmla="*/ 304 w 508"/>
                  <a:gd name="T29" fmla="*/ 147 h 414"/>
                  <a:gd name="T30" fmla="*/ 424 w 508"/>
                  <a:gd name="T31" fmla="*/ 414 h 414"/>
                  <a:gd name="T32" fmla="*/ 508 w 508"/>
                  <a:gd name="T33" fmla="*/ 357 h 414"/>
                  <a:gd name="T34" fmla="*/ 422 w 508"/>
                  <a:gd name="T35" fmla="*/ 3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414">
                    <a:moveTo>
                      <a:pt x="422" y="314"/>
                    </a:moveTo>
                    <a:cubicBezTo>
                      <a:pt x="383" y="271"/>
                      <a:pt x="371" y="200"/>
                      <a:pt x="368" y="153"/>
                    </a:cubicBezTo>
                    <a:cubicBezTo>
                      <a:pt x="366" y="113"/>
                      <a:pt x="369" y="42"/>
                      <a:pt x="401" y="22"/>
                    </a:cubicBezTo>
                    <a:cubicBezTo>
                      <a:pt x="390" y="8"/>
                      <a:pt x="369" y="3"/>
                      <a:pt x="353" y="3"/>
                    </a:cubicBezTo>
                    <a:cubicBezTo>
                      <a:pt x="317" y="3"/>
                      <a:pt x="299" y="27"/>
                      <a:pt x="287" y="44"/>
                    </a:cubicBezTo>
                    <a:cubicBezTo>
                      <a:pt x="283" y="50"/>
                      <a:pt x="222" y="134"/>
                      <a:pt x="222" y="134"/>
                    </a:cubicBezTo>
                    <a:cubicBezTo>
                      <a:pt x="222" y="134"/>
                      <a:pt x="171" y="55"/>
                      <a:pt x="165" y="45"/>
                    </a:cubicBezTo>
                    <a:cubicBezTo>
                      <a:pt x="156" y="32"/>
                      <a:pt x="140" y="8"/>
                      <a:pt x="111" y="4"/>
                    </a:cubicBezTo>
                    <a:cubicBezTo>
                      <a:pt x="99" y="2"/>
                      <a:pt x="67" y="0"/>
                      <a:pt x="50" y="24"/>
                    </a:cubicBezTo>
                    <a:cubicBezTo>
                      <a:pt x="79" y="48"/>
                      <a:pt x="79" y="109"/>
                      <a:pt x="72" y="151"/>
                    </a:cubicBezTo>
                    <a:cubicBezTo>
                      <a:pt x="53" y="276"/>
                      <a:pt x="0" y="287"/>
                      <a:pt x="0" y="287"/>
                    </a:cubicBezTo>
                    <a:cubicBezTo>
                      <a:pt x="27" y="361"/>
                      <a:pt x="97" y="332"/>
                      <a:pt x="117" y="273"/>
                    </a:cubicBezTo>
                    <a:cubicBezTo>
                      <a:pt x="130" y="235"/>
                      <a:pt x="138" y="187"/>
                      <a:pt x="140" y="147"/>
                    </a:cubicBezTo>
                    <a:cubicBezTo>
                      <a:pt x="217" y="265"/>
                      <a:pt x="217" y="265"/>
                      <a:pt x="217" y="265"/>
                    </a:cubicBezTo>
                    <a:cubicBezTo>
                      <a:pt x="217" y="265"/>
                      <a:pt x="304" y="147"/>
                      <a:pt x="304" y="147"/>
                    </a:cubicBezTo>
                    <a:cubicBezTo>
                      <a:pt x="290" y="355"/>
                      <a:pt x="361" y="414"/>
                      <a:pt x="424" y="414"/>
                    </a:cubicBezTo>
                    <a:cubicBezTo>
                      <a:pt x="486" y="414"/>
                      <a:pt x="508" y="357"/>
                      <a:pt x="508" y="357"/>
                    </a:cubicBezTo>
                    <a:cubicBezTo>
                      <a:pt x="474" y="355"/>
                      <a:pt x="444" y="338"/>
                      <a:pt x="422" y="31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
        <p:nvSpPr>
          <p:cNvPr id="41" name="Chevron 40"/>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42" name="Chevron 41"/>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43" name="Chevron 42"/>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46" name="Chevron 45"/>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47" name="Chevron 46"/>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48" name="Chevron 47"/>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324592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sec.gov/Archives/edgar/data/1103982/000119312513064210/g488866ex99_2s1gbgd.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4840" y="3048000"/>
            <a:ext cx="6384543" cy="3048000"/>
          </a:xfrm>
          <a:prstGeom prst="rect">
            <a:avLst/>
          </a:prstGeom>
          <a:noFill/>
          <a:ln>
            <a:noFill/>
          </a:ln>
        </p:spPr>
      </p:pic>
      <p:sp>
        <p:nvSpPr>
          <p:cNvPr id="8" name="TextBox 7"/>
          <p:cNvSpPr txBox="1"/>
          <p:nvPr/>
        </p:nvSpPr>
        <p:spPr>
          <a:xfrm>
            <a:off x="500976" y="1243914"/>
            <a:ext cx="5899824" cy="923330"/>
          </a:xfrm>
          <a:prstGeom prst="rect">
            <a:avLst/>
          </a:prstGeom>
          <a:noFill/>
        </p:spPr>
        <p:txBody>
          <a:bodyPr wrap="square" rtlCol="0">
            <a:spAutoFit/>
          </a:bodyPr>
          <a:lstStyle/>
          <a:p>
            <a:r>
              <a:rPr lang="en-US" dirty="0">
                <a:solidFill>
                  <a:srgbClr val="4F2170"/>
                </a:solidFill>
                <a:latin typeface="Arial" panose="020B0604020202020204" pitchFamily="34" charset="0"/>
                <a:cs typeface="Arial" panose="020B0604020202020204" pitchFamily="34" charset="0"/>
              </a:rPr>
              <a:t>Let’s check your knowledge on this section. Click the button below when you are ready to answer a few questions.</a:t>
            </a:r>
          </a:p>
        </p:txBody>
      </p:sp>
      <p:sp>
        <p:nvSpPr>
          <p:cNvPr id="13" name="Rectangle 12"/>
          <p:cNvSpPr/>
          <p:nvPr/>
        </p:nvSpPr>
        <p:spPr>
          <a:xfrm>
            <a:off x="609600" y="2410685"/>
            <a:ext cx="3124200" cy="1064067"/>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Begin Knowledge Check</a:t>
            </a:r>
          </a:p>
        </p:txBody>
      </p:sp>
      <p:sp>
        <p:nvSpPr>
          <p:cNvPr id="17" name="TextBox 16"/>
          <p:cNvSpPr txBox="1"/>
          <p:nvPr/>
        </p:nvSpPr>
        <p:spPr>
          <a:xfrm>
            <a:off x="54764" y="1243914"/>
            <a:ext cx="542136" cy="369332"/>
          </a:xfrm>
          <a:prstGeom prst="rect">
            <a:avLst/>
          </a:prstGeom>
          <a:noFill/>
        </p:spPr>
        <p:txBody>
          <a:bodyPr wrap="none" rtlCol="0">
            <a:spAutoFit/>
          </a:bodyPr>
          <a:lstStyle/>
          <a:p>
            <a:r>
              <a:rPr lang="en-US" dirty="0"/>
              <a:t>[6x]</a:t>
            </a:r>
          </a:p>
        </p:txBody>
      </p:sp>
      <p:sp>
        <p:nvSpPr>
          <p:cNvPr id="18" name="TextBox 17"/>
          <p:cNvSpPr txBox="1"/>
          <p:nvPr/>
        </p:nvSpPr>
        <p:spPr>
          <a:xfrm>
            <a:off x="7459105" y="5334000"/>
            <a:ext cx="542136" cy="369332"/>
          </a:xfrm>
          <a:prstGeom prst="rect">
            <a:avLst/>
          </a:prstGeom>
          <a:noFill/>
        </p:spPr>
        <p:txBody>
          <a:bodyPr wrap="none" rtlCol="0">
            <a:spAutoFit/>
          </a:bodyPr>
          <a:lstStyle/>
          <a:p>
            <a:r>
              <a:rPr lang="en-US" dirty="0"/>
              <a:t>[1x]</a:t>
            </a:r>
          </a:p>
        </p:txBody>
      </p:sp>
      <p:sp>
        <p:nvSpPr>
          <p:cNvPr id="28" name="Rectangle 27"/>
          <p:cNvSpPr/>
          <p:nvPr/>
        </p:nvSpPr>
        <p:spPr>
          <a:xfrm>
            <a:off x="4049562" y="2410685"/>
            <a:ext cx="3124200" cy="1064067"/>
          </a:xfrm>
          <a:prstGeom prst="rect">
            <a:avLst/>
          </a:prstGeom>
          <a:solidFill>
            <a:srgbClr val="FC550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Start Section Again</a:t>
            </a:r>
          </a:p>
        </p:txBody>
      </p:sp>
      <p:sp>
        <p:nvSpPr>
          <p:cNvPr id="16" name="Chevron 15"/>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19" name="Chevron 18"/>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20" name="Chevron 19"/>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21" name="Chevron 20"/>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22" name="Chevron 21"/>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23" name="Chevron 22"/>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410228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0448"/>
            <a:ext cx="9144000" cy="5016154"/>
          </a:xfrm>
          <a:prstGeom prst="rect">
            <a:avLst/>
          </a:prstGeom>
        </p:spPr>
      </p:pic>
      <p:sp>
        <p:nvSpPr>
          <p:cNvPr id="6" name="Title 5"/>
          <p:cNvSpPr>
            <a:spLocks noGrp="1"/>
          </p:cNvSpPr>
          <p:nvPr>
            <p:ph type="title" idx="4294967295"/>
          </p:nvPr>
        </p:nvSpPr>
        <p:spPr>
          <a:xfrm>
            <a:off x="457200" y="838200"/>
            <a:ext cx="8229600" cy="566738"/>
          </a:xfrm>
        </p:spPr>
        <p:txBody>
          <a:bodyPr>
            <a:noAutofit/>
          </a:bodyPr>
          <a:lstStyle/>
          <a:p>
            <a:r>
              <a:rPr lang="en-US" sz="2800" dirty="0">
                <a:solidFill>
                  <a:srgbClr val="7030A0"/>
                </a:solidFill>
                <a:latin typeface="Arial Black" panose="020B0A04020102020204" pitchFamily="34" charset="0"/>
              </a:rPr>
              <a:t>Knowledge Check</a:t>
            </a:r>
          </a:p>
        </p:txBody>
      </p:sp>
      <p:sp>
        <p:nvSpPr>
          <p:cNvPr id="7" name="Content Placeholder 6"/>
          <p:cNvSpPr>
            <a:spLocks noGrp="1"/>
          </p:cNvSpPr>
          <p:nvPr>
            <p:ph idx="4294967295"/>
          </p:nvPr>
        </p:nvSpPr>
        <p:spPr>
          <a:xfrm>
            <a:off x="457200" y="1524000"/>
            <a:ext cx="8534400" cy="595313"/>
          </a:xfrm>
        </p:spPr>
        <p:txBody>
          <a:bodyPr>
            <a:normAutofit lnSpcReduction="10000"/>
          </a:bodyPr>
          <a:lstStyle/>
          <a:p>
            <a:pPr marL="0" indent="0">
              <a:buNone/>
            </a:pPr>
            <a:r>
              <a:rPr lang="en-US" sz="1800" dirty="0">
                <a:solidFill>
                  <a:srgbClr val="502271"/>
                </a:solidFill>
                <a:latin typeface="Arial" panose="020B0604020202020204" pitchFamily="34" charset="0"/>
                <a:cs typeface="Arial" panose="020B0604020202020204" pitchFamily="34" charset="0"/>
              </a:rPr>
              <a:t>What elements are included in the cost management plan? Drag and drop the correct elements to include.</a:t>
            </a:r>
          </a:p>
        </p:txBody>
      </p:sp>
      <p:pic>
        <p:nvPicPr>
          <p:cNvPr id="87" name="Picture 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7499" y="5658518"/>
            <a:ext cx="1629002" cy="323895"/>
          </a:xfrm>
          <a:prstGeom prst="rect">
            <a:avLst/>
          </a:prstGeom>
        </p:spPr>
      </p:pic>
      <p:sp>
        <p:nvSpPr>
          <p:cNvPr id="19" name="Rectangle 18"/>
          <p:cNvSpPr/>
          <p:nvPr/>
        </p:nvSpPr>
        <p:spPr>
          <a:xfrm>
            <a:off x="4946581" y="2191332"/>
            <a:ext cx="3630368" cy="3142668"/>
          </a:xfrm>
          <a:prstGeom prst="rect">
            <a:avLst/>
          </a:prstGeom>
          <a:solidFill>
            <a:schemeClr val="bg1">
              <a:alpha val="80000"/>
            </a:schemeClr>
          </a:solidFill>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i="1" dirty="0">
                <a:solidFill>
                  <a:schemeClr val="bg1">
                    <a:lumMod val="65000"/>
                  </a:schemeClr>
                </a:solidFill>
              </a:rPr>
              <a:t>Drop cost management plan </a:t>
            </a:r>
          </a:p>
          <a:p>
            <a:pPr algn="ctr"/>
            <a:r>
              <a:rPr lang="en-US" i="1" dirty="0">
                <a:solidFill>
                  <a:schemeClr val="bg1">
                    <a:lumMod val="65000"/>
                  </a:schemeClr>
                </a:solidFill>
              </a:rPr>
              <a:t>elements here</a:t>
            </a:r>
          </a:p>
        </p:txBody>
      </p:sp>
      <p:sp>
        <p:nvSpPr>
          <p:cNvPr id="16" name="Rounded Rectangle 15"/>
          <p:cNvSpPr/>
          <p:nvPr/>
        </p:nvSpPr>
        <p:spPr>
          <a:xfrm>
            <a:off x="228231" y="2244507"/>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Cost measurements</a:t>
            </a:r>
          </a:p>
        </p:txBody>
      </p:sp>
      <p:sp>
        <p:nvSpPr>
          <p:cNvPr id="72" name="Rounded Rectangle 71"/>
          <p:cNvSpPr/>
          <p:nvPr/>
        </p:nvSpPr>
        <p:spPr>
          <a:xfrm>
            <a:off x="221230" y="3001532"/>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Project budget</a:t>
            </a:r>
          </a:p>
        </p:txBody>
      </p:sp>
      <p:sp>
        <p:nvSpPr>
          <p:cNvPr id="40" name="Rounded Rectangle 39"/>
          <p:cNvSpPr/>
          <p:nvPr/>
        </p:nvSpPr>
        <p:spPr>
          <a:xfrm>
            <a:off x="1798677" y="2214829"/>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Roles &amp; responsibilities for managing costs in the project</a:t>
            </a:r>
          </a:p>
        </p:txBody>
      </p:sp>
      <p:sp>
        <p:nvSpPr>
          <p:cNvPr id="41" name="Rounded Rectangle 40"/>
          <p:cNvSpPr/>
          <p:nvPr/>
        </p:nvSpPr>
        <p:spPr>
          <a:xfrm>
            <a:off x="3348928" y="2222671"/>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Rules for spending</a:t>
            </a:r>
          </a:p>
        </p:txBody>
      </p:sp>
      <p:sp>
        <p:nvSpPr>
          <p:cNvPr id="51" name="Rounded Rectangle 50"/>
          <p:cNvSpPr/>
          <p:nvPr/>
        </p:nvSpPr>
        <p:spPr>
          <a:xfrm>
            <a:off x="1846079" y="3001532"/>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Reporting formats</a:t>
            </a:r>
          </a:p>
        </p:txBody>
      </p:sp>
      <p:sp>
        <p:nvSpPr>
          <p:cNvPr id="52" name="Rounded Rectangle 51"/>
          <p:cNvSpPr/>
          <p:nvPr/>
        </p:nvSpPr>
        <p:spPr>
          <a:xfrm>
            <a:off x="3396330" y="3009374"/>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Cost change control</a:t>
            </a:r>
          </a:p>
        </p:txBody>
      </p:sp>
      <p:sp>
        <p:nvSpPr>
          <p:cNvPr id="53" name="Rounded Rectangle 52"/>
          <p:cNvSpPr/>
          <p:nvPr/>
        </p:nvSpPr>
        <p:spPr>
          <a:xfrm>
            <a:off x="180074" y="3778683"/>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Escalation process</a:t>
            </a:r>
          </a:p>
        </p:txBody>
      </p:sp>
      <p:sp>
        <p:nvSpPr>
          <p:cNvPr id="54" name="Rounded Rectangle 53"/>
          <p:cNvSpPr/>
          <p:nvPr/>
        </p:nvSpPr>
        <p:spPr>
          <a:xfrm>
            <a:off x="1804923" y="3778683"/>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Cost descriptions</a:t>
            </a:r>
          </a:p>
        </p:txBody>
      </p:sp>
      <p:sp>
        <p:nvSpPr>
          <p:cNvPr id="55" name="Rounded Rectangle 54"/>
          <p:cNvSpPr/>
          <p:nvPr/>
        </p:nvSpPr>
        <p:spPr>
          <a:xfrm>
            <a:off x="3355174" y="3786525"/>
            <a:ext cx="1495435" cy="6362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a:latin typeface="Arial" panose="020B0604020202020204" pitchFamily="34" charset="0"/>
                <a:cs typeface="Arial" panose="020B0604020202020204" pitchFamily="34" charset="0"/>
              </a:rPr>
              <a:t>Cost variance responses</a:t>
            </a:r>
          </a:p>
        </p:txBody>
      </p:sp>
      <p:sp>
        <p:nvSpPr>
          <p:cNvPr id="27" name="Chevron 26"/>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28" name="Chevron 27"/>
          <p:cNvSpPr/>
          <p:nvPr/>
        </p:nvSpPr>
        <p:spPr>
          <a:xfrm>
            <a:off x="1729749" y="454298"/>
            <a:ext cx="1371600" cy="303629"/>
          </a:xfrm>
          <a:prstGeom prst="chevron">
            <a:avLst/>
          </a:prstGeom>
          <a:solidFill>
            <a:schemeClr val="bg1"/>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Plan</a:t>
            </a:r>
          </a:p>
        </p:txBody>
      </p:sp>
      <p:sp>
        <p:nvSpPr>
          <p:cNvPr id="29" name="Chevron 28"/>
          <p:cNvSpPr>
            <a:spLocks/>
          </p:cNvSpPr>
          <p:nvPr/>
        </p:nvSpPr>
        <p:spPr>
          <a:xfrm>
            <a:off x="378964" y="454298"/>
            <a:ext cx="1371600" cy="301752"/>
          </a:xfrm>
          <a:prstGeom prst="chevron">
            <a:avLst/>
          </a:prstGeom>
          <a:solidFill>
            <a:srgbClr val="4D176F"/>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Begin</a:t>
            </a:r>
          </a:p>
        </p:txBody>
      </p:sp>
      <p:sp>
        <p:nvSpPr>
          <p:cNvPr id="30" name="Chevron 29"/>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31" name="Chevron 30"/>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2" name="Chevron 31"/>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381106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9012" b="13980"/>
          <a:stretch/>
        </p:blipFill>
        <p:spPr>
          <a:xfrm>
            <a:off x="0" y="685800"/>
            <a:ext cx="9187440" cy="4847164"/>
          </a:xfrm>
          <a:prstGeom prst="rect">
            <a:avLst/>
          </a:prstGeom>
        </p:spPr>
      </p:pic>
    </p:spTree>
    <p:custDataLst>
      <p:tags r:id="rId1"/>
    </p:custDataLst>
    <p:extLst>
      <p:ext uri="{BB962C8B-B14F-4D97-AF65-F5344CB8AC3E}">
        <p14:creationId xmlns:p14="http://schemas.microsoft.com/office/powerpoint/2010/main" val="380258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1999" y="1120140"/>
            <a:ext cx="5196511" cy="4093428"/>
          </a:xfrm>
          <a:prstGeom prst="rect">
            <a:avLst/>
          </a:prstGeom>
          <a:noFill/>
        </p:spPr>
        <p:txBody>
          <a:bodyPr wrap="square" rtlCol="0">
            <a:spAutoFit/>
          </a:bodyPr>
          <a:lstStyle/>
          <a:p>
            <a:r>
              <a:rPr lang="en-US" b="1" dirty="0">
                <a:solidFill>
                  <a:srgbClr val="4F2170"/>
                </a:solidFill>
                <a:latin typeface="Arial" panose="020B0604020202020204" pitchFamily="34" charset="0"/>
                <a:cs typeface="Arial" panose="020B0604020202020204" pitchFamily="34" charset="0"/>
              </a:rPr>
              <a:t>In this module you will learn to:</a:t>
            </a:r>
          </a:p>
          <a:p>
            <a:endParaRPr lang="en-US" b="1" dirty="0">
              <a:solidFill>
                <a:srgbClr val="4F2170"/>
              </a:solidFill>
              <a:latin typeface="Arial" panose="020B0604020202020204" pitchFamily="34" charset="0"/>
              <a:cs typeface="Arial" panose="020B0604020202020204" pitchFamily="34" charset="0"/>
            </a:endParaRPr>
          </a:p>
          <a:p>
            <a:r>
              <a:rPr lang="en-US" sz="1600" dirty="0">
                <a:solidFill>
                  <a:srgbClr val="4D176F"/>
                </a:solidFill>
                <a:latin typeface="Arial" panose="020B0604020202020204" pitchFamily="34" charset="0"/>
                <a:cs typeface="Arial" panose="020B0604020202020204" pitchFamily="34" charset="0"/>
              </a:rPr>
              <a:t>Recognize the importance of Project Cost Management and how it relates to the project budget.</a:t>
            </a:r>
          </a:p>
          <a:p>
            <a:endParaRPr lang="en-US" sz="1600" dirty="0">
              <a:solidFill>
                <a:srgbClr val="4D176F"/>
              </a:solidFill>
              <a:latin typeface="Arial" panose="020B0604020202020204" pitchFamily="34" charset="0"/>
              <a:cs typeface="Arial" panose="020B0604020202020204" pitchFamily="34" charset="0"/>
            </a:endParaRPr>
          </a:p>
          <a:p>
            <a:r>
              <a:rPr lang="en-US" sz="1600" dirty="0">
                <a:solidFill>
                  <a:srgbClr val="4D176F"/>
                </a:solidFill>
                <a:latin typeface="Arial" panose="020B0604020202020204" pitchFamily="34" charset="0"/>
                <a:cs typeface="Arial" panose="020B0604020202020204" pitchFamily="34" charset="0"/>
              </a:rPr>
              <a:t>Use</a:t>
            </a:r>
            <a:r>
              <a:rPr lang="pl-PL" sz="1600" dirty="0">
                <a:solidFill>
                  <a:srgbClr val="4D176F"/>
                </a:solidFill>
                <a:latin typeface="Arial" panose="020B0604020202020204" pitchFamily="34" charset="0"/>
                <a:cs typeface="Arial" panose="020B0604020202020204" pitchFamily="34" charset="0"/>
              </a:rPr>
              <a:t> </a:t>
            </a:r>
            <a:r>
              <a:rPr lang="en-US" sz="1600" dirty="0">
                <a:solidFill>
                  <a:srgbClr val="4D176F"/>
                </a:solidFill>
                <a:latin typeface="Arial" panose="020B0604020202020204" pitchFamily="34" charset="0"/>
                <a:cs typeface="Arial" panose="020B0604020202020204" pitchFamily="34" charset="0"/>
              </a:rPr>
              <a:t>the various techniques to develop effective project cost estimates.</a:t>
            </a:r>
          </a:p>
          <a:p>
            <a:endParaRPr lang="en-US" sz="1600" dirty="0">
              <a:solidFill>
                <a:srgbClr val="4D176F"/>
              </a:solidFill>
              <a:latin typeface="Arial" panose="020B0604020202020204" pitchFamily="34" charset="0"/>
              <a:cs typeface="Arial" panose="020B0604020202020204" pitchFamily="34" charset="0"/>
            </a:endParaRPr>
          </a:p>
          <a:p>
            <a:r>
              <a:rPr lang="en-US" sz="1600" dirty="0">
                <a:solidFill>
                  <a:srgbClr val="4D176F"/>
                </a:solidFill>
                <a:latin typeface="Arial" panose="020B0604020202020204" pitchFamily="34" charset="0"/>
                <a:cs typeface="Arial" panose="020B0604020202020204" pitchFamily="34" charset="0"/>
              </a:rPr>
              <a:t>Develop a cost baseline for your project.</a:t>
            </a:r>
            <a:endParaRPr lang="pl-PL" sz="1600" dirty="0">
              <a:solidFill>
                <a:srgbClr val="4D176F"/>
              </a:solidFill>
              <a:latin typeface="Arial" panose="020B0604020202020204" pitchFamily="34" charset="0"/>
              <a:cs typeface="Arial" panose="020B0604020202020204" pitchFamily="34" charset="0"/>
            </a:endParaRPr>
          </a:p>
          <a:p>
            <a:endParaRPr lang="en-US" sz="1600" dirty="0">
              <a:solidFill>
                <a:srgbClr val="4D176F"/>
              </a:solidFill>
              <a:latin typeface="Arial" panose="020B0604020202020204" pitchFamily="34" charset="0"/>
              <a:cs typeface="Arial" panose="020B0604020202020204" pitchFamily="34" charset="0"/>
            </a:endParaRPr>
          </a:p>
          <a:p>
            <a:r>
              <a:rPr lang="en-US" sz="1600" dirty="0">
                <a:solidFill>
                  <a:srgbClr val="4D176F"/>
                </a:solidFill>
                <a:latin typeface="Arial" panose="020B0604020202020204" pitchFamily="34" charset="0"/>
                <a:cs typeface="Arial" panose="020B0604020202020204" pitchFamily="34" charset="0"/>
              </a:rPr>
              <a:t>Manage your project costs to your baseline.</a:t>
            </a:r>
          </a:p>
          <a:p>
            <a:endParaRPr lang="en-US" sz="1600" dirty="0">
              <a:solidFill>
                <a:srgbClr val="4D176F"/>
              </a:solidFill>
              <a:latin typeface="Arial" panose="020B0604020202020204" pitchFamily="34" charset="0"/>
              <a:cs typeface="Arial" panose="020B0604020202020204" pitchFamily="34" charset="0"/>
            </a:endParaRPr>
          </a:p>
          <a:p>
            <a:r>
              <a:rPr lang="en-US" sz="1600" dirty="0">
                <a:solidFill>
                  <a:srgbClr val="4D176F"/>
                </a:solidFill>
                <a:latin typeface="Arial" panose="020B0604020202020204" pitchFamily="34" charset="0"/>
                <a:cs typeface="Arial" panose="020B0604020202020204" pitchFamily="34" charset="0"/>
              </a:rPr>
              <a:t>Manage cost changes.</a:t>
            </a:r>
          </a:p>
          <a:p>
            <a:endParaRPr lang="pl-PL" sz="1600" dirty="0">
              <a:solidFill>
                <a:srgbClr val="4D176F"/>
              </a:solidFill>
              <a:latin typeface="Arial" panose="020B0604020202020204" pitchFamily="34" charset="0"/>
              <a:cs typeface="Arial" panose="020B0604020202020204" pitchFamily="34" charset="0"/>
            </a:endParaRPr>
          </a:p>
          <a:p>
            <a:endParaRPr lang="pl-PL" sz="1600" dirty="0">
              <a:solidFill>
                <a:srgbClr val="4D176F"/>
              </a:solidFill>
              <a:latin typeface="Arial" panose="020B0604020202020204" pitchFamily="34" charset="0"/>
              <a:cs typeface="Arial" panose="020B0604020202020204" pitchFamily="34" charset="0"/>
            </a:endParaRPr>
          </a:p>
          <a:p>
            <a:endParaRPr lang="pl-PL" sz="1600" dirty="0">
              <a:solidFill>
                <a:srgbClr val="4D176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6900" flipH="1">
            <a:off x="420120" y="1609691"/>
            <a:ext cx="436387" cy="48875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6900" flipH="1">
            <a:off x="422061" y="2366273"/>
            <a:ext cx="436387" cy="4887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6900" flipH="1">
            <a:off x="420117" y="3052073"/>
            <a:ext cx="436387" cy="48875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6900" flipH="1">
            <a:off x="423329" y="4088323"/>
            <a:ext cx="436387" cy="488753"/>
          </a:xfrm>
          <a:prstGeom prst="rect">
            <a:avLst/>
          </a:prstGeom>
        </p:spPr>
      </p:pic>
      <p:sp>
        <p:nvSpPr>
          <p:cNvPr id="22" name="TextBox 21"/>
          <p:cNvSpPr txBox="1"/>
          <p:nvPr/>
        </p:nvSpPr>
        <p:spPr>
          <a:xfrm>
            <a:off x="-108405" y="1291920"/>
            <a:ext cx="542136" cy="369332"/>
          </a:xfrm>
          <a:prstGeom prst="rect">
            <a:avLst/>
          </a:prstGeom>
          <a:noFill/>
        </p:spPr>
        <p:txBody>
          <a:bodyPr wrap="none" rtlCol="0">
            <a:spAutoFit/>
          </a:bodyPr>
          <a:lstStyle/>
          <a:p>
            <a:r>
              <a:rPr lang="en-US" dirty="0"/>
              <a:t>[5x]</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204198" y="5624047"/>
            <a:ext cx="838070" cy="718346"/>
          </a:xfrm>
          <a:prstGeom prst="rect">
            <a:avLst/>
          </a:prstGeom>
          <a:effectLst>
            <a:outerShdw blurRad="63500" sx="102000" sy="102000" algn="ctr" rotWithShape="0">
              <a:prstClr val="black">
                <a:alpha val="40000"/>
              </a:prstClr>
            </a:outerShdw>
          </a:effectLst>
        </p:spPr>
      </p:pic>
      <p:sp>
        <p:nvSpPr>
          <p:cNvPr id="20" name="Chevron 19"/>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21" name="Chevron 20"/>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23" name="Chevron 22"/>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28" name="Chevron 27"/>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29" name="Chevron 28"/>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0" name="Chevron 29"/>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067" y="2145178"/>
            <a:ext cx="2205039" cy="220503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6900" flipH="1">
            <a:off x="412327" y="3585473"/>
            <a:ext cx="436387" cy="488753"/>
          </a:xfrm>
          <a:prstGeom prst="rect">
            <a:avLst/>
          </a:prstGeom>
        </p:spPr>
      </p:pic>
    </p:spTree>
    <p:custDataLst>
      <p:tags r:id="rId1"/>
    </p:custDataLst>
    <p:extLst>
      <p:ext uri="{BB962C8B-B14F-4D97-AF65-F5344CB8AC3E}">
        <p14:creationId xmlns:p14="http://schemas.microsoft.com/office/powerpoint/2010/main" val="72169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19543" y="2578892"/>
            <a:ext cx="4886057" cy="1323439"/>
          </a:xfrm>
          <a:prstGeom prst="rect">
            <a:avLst/>
          </a:prstGeom>
          <a:noFill/>
        </p:spPr>
        <p:txBody>
          <a:bodyPr wrap="square" rtlCol="0">
            <a:spAutoFit/>
          </a:bodyPr>
          <a:lstStyle/>
          <a:p>
            <a:r>
              <a:rPr lang="en-US" sz="1600" dirty="0">
                <a:solidFill>
                  <a:srgbClr val="4D176F"/>
                </a:solidFill>
                <a:latin typeface="Arial" panose="020B0604020202020204" pitchFamily="34" charset="0"/>
                <a:cs typeface="Arial" panose="020B0604020202020204" pitchFamily="34" charset="0"/>
              </a:rPr>
              <a:t>This training </a:t>
            </a:r>
            <a:r>
              <a:rPr lang="en-US" sz="1600" dirty="0">
                <a:solidFill>
                  <a:srgbClr val="4F2170"/>
                </a:solidFill>
                <a:latin typeface="Arial" panose="020B0604020202020204" pitchFamily="34" charset="0"/>
                <a:cs typeface="Arial" panose="020B0604020202020204" pitchFamily="34" charset="0"/>
              </a:rPr>
              <a:t>module</a:t>
            </a:r>
            <a:r>
              <a:rPr lang="pl-PL" sz="1600" dirty="0">
                <a:solidFill>
                  <a:srgbClr val="4F2170"/>
                </a:solidFill>
                <a:latin typeface="Arial" panose="020B0604020202020204" pitchFamily="34" charset="0"/>
                <a:cs typeface="Arial" panose="020B0604020202020204" pitchFamily="34" charset="0"/>
              </a:rPr>
              <a:t> </a:t>
            </a:r>
            <a:r>
              <a:rPr lang="en-US" sz="1600" dirty="0">
                <a:solidFill>
                  <a:srgbClr val="4D176F"/>
                </a:solidFill>
                <a:latin typeface="Arial" panose="020B0604020202020204" pitchFamily="34" charset="0"/>
                <a:cs typeface="Arial" panose="020B0604020202020204" pitchFamily="34" charset="0"/>
              </a:rPr>
              <a:t>presents a wide range of tools and templates that can be applied by project leaders. Not every tool may apply to your project. Please choose the tools and templates appropriate to your project assignment.</a:t>
            </a:r>
          </a:p>
        </p:txBody>
      </p:sp>
      <p:sp>
        <p:nvSpPr>
          <p:cNvPr id="22" name="TextBox 21"/>
          <p:cNvSpPr txBox="1"/>
          <p:nvPr/>
        </p:nvSpPr>
        <p:spPr>
          <a:xfrm>
            <a:off x="1423284" y="2204158"/>
            <a:ext cx="542136" cy="369332"/>
          </a:xfrm>
          <a:prstGeom prst="rect">
            <a:avLst/>
          </a:prstGeom>
          <a:noFill/>
        </p:spPr>
        <p:txBody>
          <a:bodyPr wrap="none" rtlCol="0">
            <a:spAutoFit/>
          </a:bodyPr>
          <a:lstStyle/>
          <a:p>
            <a:r>
              <a:rPr lang="en-US" dirty="0"/>
              <a:t>[6x]</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204198" y="5624047"/>
            <a:ext cx="838070" cy="718346"/>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836" y="2743200"/>
            <a:ext cx="866896" cy="100026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067" y="2145178"/>
            <a:ext cx="2205039" cy="2205039"/>
          </a:xfrm>
          <a:prstGeom prst="rect">
            <a:avLst/>
          </a:prstGeom>
        </p:spPr>
      </p:pic>
      <p:sp>
        <p:nvSpPr>
          <p:cNvPr id="15" name="Chevron 14"/>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17" name="Chevron 16"/>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18" name="Chevron 17"/>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19" name="Chevron 18"/>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20" name="Chevron 19"/>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21" name="Chevron 20"/>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79915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840615" y="1763199"/>
            <a:ext cx="5604925" cy="3001854"/>
          </a:xfrm>
          <a:prstGeom prst="rect">
            <a:avLst/>
          </a:prstGeom>
        </p:spPr>
      </p:pic>
      <p:sp>
        <p:nvSpPr>
          <p:cNvPr id="3" name="Rectangle 2"/>
          <p:cNvSpPr/>
          <p:nvPr/>
        </p:nvSpPr>
        <p:spPr>
          <a:xfrm>
            <a:off x="6487213" y="1689318"/>
            <a:ext cx="2656787" cy="1308050"/>
          </a:xfrm>
          <a:prstGeom prst="rect">
            <a:avLst/>
          </a:prstGeom>
        </p:spPr>
        <p:txBody>
          <a:bodyPr wrap="square">
            <a:spAutoFit/>
          </a:bodyPr>
          <a:lstStyle/>
          <a:p>
            <a:pPr>
              <a:spcBef>
                <a:spcPts val="600"/>
              </a:spcBef>
            </a:pPr>
            <a:r>
              <a:rPr lang="en-US" sz="1600" dirty="0">
                <a:solidFill>
                  <a:srgbClr val="4F2170"/>
                </a:solidFill>
                <a:latin typeface="Arial" panose="020B0604020202020204" pitchFamily="34" charset="0"/>
                <a:cs typeface="Arial" panose="020B0604020202020204" pitchFamily="34" charset="0"/>
              </a:rPr>
              <a:t>Plan cost management</a:t>
            </a:r>
          </a:p>
          <a:p>
            <a:pPr>
              <a:spcBef>
                <a:spcPts val="600"/>
              </a:spcBef>
            </a:pPr>
            <a:r>
              <a:rPr lang="en-US" sz="1600" dirty="0">
                <a:solidFill>
                  <a:srgbClr val="4F2170"/>
                </a:solidFill>
                <a:latin typeface="Arial" panose="020B0604020202020204" pitchFamily="34" charset="0"/>
                <a:cs typeface="Arial" panose="020B0604020202020204" pitchFamily="34" charset="0"/>
              </a:rPr>
              <a:t>Estimate costs</a:t>
            </a:r>
          </a:p>
          <a:p>
            <a:pPr>
              <a:spcBef>
                <a:spcPts val="600"/>
              </a:spcBef>
            </a:pPr>
            <a:r>
              <a:rPr lang="en-US" sz="1600" dirty="0">
                <a:solidFill>
                  <a:srgbClr val="4F2170"/>
                </a:solidFill>
                <a:latin typeface="Arial" panose="020B0604020202020204" pitchFamily="34" charset="0"/>
                <a:cs typeface="Arial" panose="020B0604020202020204" pitchFamily="34" charset="0"/>
              </a:rPr>
              <a:t>Determine budget</a:t>
            </a:r>
          </a:p>
          <a:p>
            <a:pPr>
              <a:spcBef>
                <a:spcPts val="600"/>
              </a:spcBef>
            </a:pPr>
            <a:r>
              <a:rPr lang="en-US" sz="1600" dirty="0">
                <a:solidFill>
                  <a:srgbClr val="4F2170"/>
                </a:solidFill>
                <a:latin typeface="Arial" panose="020B0604020202020204" pitchFamily="34" charset="0"/>
                <a:cs typeface="Arial" panose="020B0604020202020204" pitchFamily="34" charset="0"/>
              </a:rPr>
              <a:t>Control costs</a:t>
            </a:r>
          </a:p>
        </p:txBody>
      </p:sp>
      <p:sp>
        <p:nvSpPr>
          <p:cNvPr id="37" name="Rectangle 36"/>
          <p:cNvSpPr/>
          <p:nvPr/>
        </p:nvSpPr>
        <p:spPr>
          <a:xfrm>
            <a:off x="6480383" y="4343400"/>
            <a:ext cx="2438400" cy="830997"/>
          </a:xfrm>
          <a:prstGeom prst="rect">
            <a:avLst/>
          </a:prstGeom>
        </p:spPr>
        <p:txBody>
          <a:bodyPr wrap="square">
            <a:spAutoFit/>
          </a:bodyPr>
          <a:lstStyle/>
          <a:p>
            <a:r>
              <a:rPr lang="en-US" sz="1600" dirty="0">
                <a:solidFill>
                  <a:srgbClr val="4F2170"/>
                </a:solidFill>
                <a:latin typeface="Arial" panose="020B0604020202020204" pitchFamily="34" charset="0"/>
                <a:cs typeface="Arial" panose="020B0604020202020204" pitchFamily="34" charset="0"/>
              </a:rPr>
              <a:t>These processes are iterative and intertwined with project efforts.</a:t>
            </a:r>
          </a:p>
        </p:txBody>
      </p:sp>
      <p:sp>
        <p:nvSpPr>
          <p:cNvPr id="39" name="TextBox 38"/>
          <p:cNvSpPr txBox="1"/>
          <p:nvPr/>
        </p:nvSpPr>
        <p:spPr>
          <a:xfrm>
            <a:off x="6667500" y="1335281"/>
            <a:ext cx="568135" cy="369332"/>
          </a:xfrm>
          <a:prstGeom prst="rect">
            <a:avLst/>
          </a:prstGeom>
          <a:noFill/>
        </p:spPr>
        <p:txBody>
          <a:bodyPr wrap="square" rtlCol="0">
            <a:spAutoFit/>
          </a:bodyPr>
          <a:lstStyle/>
          <a:p>
            <a:r>
              <a:rPr lang="en-US" dirty="0"/>
              <a:t>[1x]</a:t>
            </a:r>
          </a:p>
        </p:txBody>
      </p:sp>
      <p:sp>
        <p:nvSpPr>
          <p:cNvPr id="40" name="TextBox 39"/>
          <p:cNvSpPr txBox="1"/>
          <p:nvPr/>
        </p:nvSpPr>
        <p:spPr>
          <a:xfrm>
            <a:off x="3705236" y="1444895"/>
            <a:ext cx="568135" cy="369332"/>
          </a:xfrm>
          <a:prstGeom prst="rect">
            <a:avLst/>
          </a:prstGeom>
          <a:noFill/>
        </p:spPr>
        <p:txBody>
          <a:bodyPr wrap="square" rtlCol="0">
            <a:spAutoFit/>
          </a:bodyPr>
          <a:lstStyle/>
          <a:p>
            <a:r>
              <a:rPr lang="en-US" dirty="0"/>
              <a:t>[1x]</a:t>
            </a:r>
          </a:p>
        </p:txBody>
      </p:sp>
      <p:sp>
        <p:nvSpPr>
          <p:cNvPr id="41" name="TextBox 40"/>
          <p:cNvSpPr txBox="1"/>
          <p:nvPr/>
        </p:nvSpPr>
        <p:spPr>
          <a:xfrm>
            <a:off x="6029944" y="4395088"/>
            <a:ext cx="568135" cy="369332"/>
          </a:xfrm>
          <a:prstGeom prst="rect">
            <a:avLst/>
          </a:prstGeom>
          <a:noFill/>
        </p:spPr>
        <p:txBody>
          <a:bodyPr wrap="square" rtlCol="0">
            <a:spAutoFit/>
          </a:bodyPr>
          <a:lstStyle/>
          <a:p>
            <a:r>
              <a:rPr lang="en-US" dirty="0"/>
              <a:t>[2x]</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296" y="1629561"/>
            <a:ext cx="457200" cy="52551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786" y="1941101"/>
            <a:ext cx="457200" cy="525517"/>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049" y="2263699"/>
            <a:ext cx="457200" cy="525517"/>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053" y="2604364"/>
            <a:ext cx="457200" cy="525517"/>
          </a:xfrm>
          <a:prstGeom prst="rect">
            <a:avLst/>
          </a:prstGeom>
        </p:spPr>
      </p:pic>
      <p:sp>
        <p:nvSpPr>
          <p:cNvPr id="26" name="Chevron 25"/>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34" name="Chevron 33"/>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36" name="Chevron 35"/>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44" name="Chevron 43"/>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54" name="Chevron 53"/>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55" name="Chevron 54"/>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72" y="1322615"/>
            <a:ext cx="5903444" cy="4461381"/>
          </a:xfrm>
          <a:prstGeom prst="rect">
            <a:avLst/>
          </a:prstGeom>
        </p:spPr>
      </p:pic>
    </p:spTree>
    <p:custDataLst>
      <p:tags r:id="rId1"/>
    </p:custDataLst>
    <p:extLst>
      <p:ext uri="{BB962C8B-B14F-4D97-AF65-F5344CB8AC3E}">
        <p14:creationId xmlns:p14="http://schemas.microsoft.com/office/powerpoint/2010/main" val="256338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62000"/>
            <a:ext cx="1143000" cy="636309"/>
          </a:xfrm>
          <a:prstGeom prst="rect">
            <a:avLst/>
          </a:prstGeom>
        </p:spPr>
      </p:pic>
      <p:sp>
        <p:nvSpPr>
          <p:cNvPr id="3" name="Rectangle 2"/>
          <p:cNvSpPr/>
          <p:nvPr/>
        </p:nvSpPr>
        <p:spPr>
          <a:xfrm>
            <a:off x="492088" y="1371599"/>
            <a:ext cx="3124200" cy="1064067"/>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What is cost management?</a:t>
            </a:r>
          </a:p>
        </p:txBody>
      </p:sp>
      <p:sp>
        <p:nvSpPr>
          <p:cNvPr id="6" name="Rectangle 5"/>
          <p:cNvSpPr/>
          <p:nvPr/>
        </p:nvSpPr>
        <p:spPr>
          <a:xfrm>
            <a:off x="492088" y="2515511"/>
            <a:ext cx="3124200" cy="1064067"/>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How is cost management governed at XX International?</a:t>
            </a:r>
          </a:p>
        </p:txBody>
      </p:sp>
      <p:sp>
        <p:nvSpPr>
          <p:cNvPr id="7" name="Rectangle 6"/>
          <p:cNvSpPr/>
          <p:nvPr/>
        </p:nvSpPr>
        <p:spPr>
          <a:xfrm>
            <a:off x="492088" y="3659422"/>
            <a:ext cx="3124200" cy="1064067"/>
          </a:xfrm>
          <a:prstGeom prst="rect">
            <a:avLst/>
          </a:prstGeom>
          <a:solidFill>
            <a:srgbClr val="9C5BCD"/>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How does scope impact cost management?</a:t>
            </a:r>
          </a:p>
        </p:txBody>
      </p:sp>
      <p:sp>
        <p:nvSpPr>
          <p:cNvPr id="8" name="Rectangle 7"/>
          <p:cNvSpPr/>
          <p:nvPr/>
        </p:nvSpPr>
        <p:spPr>
          <a:xfrm>
            <a:off x="495019" y="4803333"/>
            <a:ext cx="3115408" cy="1064067"/>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How are stakeholders involved in cost management?</a:t>
            </a:r>
          </a:p>
        </p:txBody>
      </p:sp>
      <p:sp>
        <p:nvSpPr>
          <p:cNvPr id="5" name="Isosceles Triangle 4"/>
          <p:cNvSpPr/>
          <p:nvPr/>
        </p:nvSpPr>
        <p:spPr>
          <a:xfrm rot="5400000">
            <a:off x="3464714" y="1856929"/>
            <a:ext cx="472919" cy="239547"/>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rot="5400000">
            <a:off x="3464714" y="2999929"/>
            <a:ext cx="472919" cy="239547"/>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5400000">
            <a:off x="3476041" y="4142929"/>
            <a:ext cx="472919" cy="239547"/>
          </a:xfrm>
          <a:prstGeom prst="triangle">
            <a:avLst/>
          </a:prstGeom>
          <a:solidFill>
            <a:srgbClr val="9C5BC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5400000">
            <a:off x="3462924" y="5250071"/>
            <a:ext cx="472919" cy="239547"/>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844888" y="1371599"/>
            <a:ext cx="4918112" cy="4495801"/>
          </a:xfrm>
          <a:prstGeom prst="rect">
            <a:avLst/>
          </a:prstGeom>
          <a:solidFill>
            <a:schemeClr val="bg1"/>
          </a:solidFill>
          <a:ln w="127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r>
              <a:rPr lang="en-US" sz="1600" dirty="0">
                <a:solidFill>
                  <a:srgbClr val="4F2170"/>
                </a:solidFill>
                <a:latin typeface="Arial" panose="020B0604020202020204" pitchFamily="34" charset="0"/>
                <a:cs typeface="Arial" panose="020B0604020202020204" pitchFamily="34" charset="0"/>
              </a:rPr>
              <a:t>Project Scope dictates the level of costs to be incurred yet availability of funds may place limitations on scope. Changes to the scope of your project may impact cost and shall always be carefully managed and validated with your sponsors via a formal process. </a:t>
            </a:r>
          </a:p>
        </p:txBody>
      </p:sp>
      <p:sp>
        <p:nvSpPr>
          <p:cNvPr id="26" name="TextBox 25"/>
          <p:cNvSpPr txBox="1"/>
          <p:nvPr/>
        </p:nvSpPr>
        <p:spPr>
          <a:xfrm>
            <a:off x="-46037" y="4085422"/>
            <a:ext cx="542136" cy="369332"/>
          </a:xfrm>
          <a:prstGeom prst="rect">
            <a:avLst/>
          </a:prstGeom>
          <a:noFill/>
        </p:spPr>
        <p:txBody>
          <a:bodyPr wrap="none" rtlCol="0">
            <a:spAutoFit/>
          </a:bodyPr>
          <a:lstStyle/>
          <a:p>
            <a:r>
              <a:rPr lang="en-US" dirty="0"/>
              <a:t>[5x]</a:t>
            </a:r>
          </a:p>
        </p:txBody>
      </p:sp>
      <p:sp>
        <p:nvSpPr>
          <p:cNvPr id="27" name="TextBox 26"/>
          <p:cNvSpPr txBox="1"/>
          <p:nvPr/>
        </p:nvSpPr>
        <p:spPr>
          <a:xfrm>
            <a:off x="-40918" y="5088101"/>
            <a:ext cx="542136" cy="369332"/>
          </a:xfrm>
          <a:prstGeom prst="rect">
            <a:avLst/>
          </a:prstGeom>
          <a:noFill/>
        </p:spPr>
        <p:txBody>
          <a:bodyPr wrap="none" rtlCol="0">
            <a:spAutoFit/>
          </a:bodyPr>
          <a:lstStyle/>
          <a:p>
            <a:r>
              <a:rPr lang="en-US" dirty="0"/>
              <a:t>[6x]</a:t>
            </a:r>
          </a:p>
        </p:txBody>
      </p:sp>
      <p:sp>
        <p:nvSpPr>
          <p:cNvPr id="29" name="TextBox 28"/>
          <p:cNvSpPr txBox="1"/>
          <p:nvPr/>
        </p:nvSpPr>
        <p:spPr>
          <a:xfrm>
            <a:off x="-56592" y="1718966"/>
            <a:ext cx="542136" cy="369332"/>
          </a:xfrm>
          <a:prstGeom prst="rect">
            <a:avLst/>
          </a:prstGeom>
          <a:noFill/>
        </p:spPr>
        <p:txBody>
          <a:bodyPr wrap="none" rtlCol="0">
            <a:spAutoFit/>
          </a:bodyPr>
          <a:lstStyle/>
          <a:p>
            <a:r>
              <a:rPr lang="en-US" dirty="0"/>
              <a:t>[3x]</a:t>
            </a:r>
          </a:p>
        </p:txBody>
      </p:sp>
      <p:sp>
        <p:nvSpPr>
          <p:cNvPr id="31" name="TextBox 30"/>
          <p:cNvSpPr txBox="1"/>
          <p:nvPr/>
        </p:nvSpPr>
        <p:spPr>
          <a:xfrm>
            <a:off x="-50048" y="2952859"/>
            <a:ext cx="542136" cy="369332"/>
          </a:xfrm>
          <a:prstGeom prst="rect">
            <a:avLst/>
          </a:prstGeom>
          <a:noFill/>
        </p:spPr>
        <p:txBody>
          <a:bodyPr wrap="none" rtlCol="0">
            <a:spAutoFit/>
          </a:bodyPr>
          <a:lstStyle/>
          <a:p>
            <a:r>
              <a:rPr lang="en-US" dirty="0"/>
              <a:t>[4x]</a:t>
            </a: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204197" y="5624047"/>
            <a:ext cx="878201" cy="718346"/>
          </a:xfrm>
          <a:prstGeom prst="rect">
            <a:avLst/>
          </a:prstGeom>
          <a:effectLst>
            <a:outerShdw blurRad="63500" sx="102000" sy="102000" algn="ctr" rotWithShape="0">
              <a:prstClr val="black">
                <a:alpha val="40000"/>
              </a:prstClr>
            </a:outerShdw>
          </a:effectLst>
        </p:spPr>
      </p:pic>
      <p:sp>
        <p:nvSpPr>
          <p:cNvPr id="35" name="Chevron 34"/>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36" name="Chevron 35"/>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37" name="Chevron 36"/>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38" name="Chevron 37"/>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39" name="Chevron 38"/>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42" name="Chevron 41"/>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264500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247"/>
            <a:ext cx="4648849" cy="5620534"/>
          </a:xfrm>
          <a:prstGeom prst="rect">
            <a:avLst/>
          </a:prstGeom>
        </p:spPr>
      </p:pic>
      <p:sp>
        <p:nvSpPr>
          <p:cNvPr id="20" name="TextBox 19"/>
          <p:cNvSpPr txBox="1"/>
          <p:nvPr/>
        </p:nvSpPr>
        <p:spPr>
          <a:xfrm>
            <a:off x="542136" y="997803"/>
            <a:ext cx="8220864" cy="707886"/>
          </a:xfrm>
          <a:prstGeom prst="rect">
            <a:avLst/>
          </a:prstGeom>
          <a:noFill/>
        </p:spPr>
        <p:txBody>
          <a:bodyPr wrap="square" rtlCol="0">
            <a:spAutoFit/>
          </a:bodyPr>
          <a:lstStyle/>
          <a:p>
            <a:pPr algn="ctr">
              <a:spcAft>
                <a:spcPts val="600"/>
              </a:spcAft>
            </a:pPr>
            <a:r>
              <a:rPr lang="en-GB" sz="2000" dirty="0">
                <a:solidFill>
                  <a:srgbClr val="4F2170"/>
                </a:solidFill>
                <a:latin typeface="Arial Black" panose="020B0A04020102020204" pitchFamily="34" charset="0"/>
                <a:cs typeface="Arial" panose="020B0604020202020204" pitchFamily="34" charset="0"/>
              </a:rPr>
              <a:t>The four cost management processes </a:t>
            </a:r>
            <a:r>
              <a:rPr lang="pl-PL" sz="2000" dirty="0" err="1">
                <a:solidFill>
                  <a:srgbClr val="4F2170"/>
                </a:solidFill>
                <a:latin typeface="Arial Black" panose="020B0A04020102020204" pitchFamily="34" charset="0"/>
                <a:cs typeface="Arial" panose="020B0604020202020204" pitchFamily="34" charset="0"/>
              </a:rPr>
              <a:t>provide</a:t>
            </a:r>
            <a:r>
              <a:rPr lang="pl-PL" sz="2000" dirty="0">
                <a:solidFill>
                  <a:srgbClr val="4F2170"/>
                </a:solidFill>
                <a:latin typeface="Arial Black" panose="020B0A04020102020204" pitchFamily="34" charset="0"/>
                <a:cs typeface="Arial" panose="020B0604020202020204" pitchFamily="34" charset="0"/>
              </a:rPr>
              <a:t> the </a:t>
            </a:r>
            <a:r>
              <a:rPr lang="pl-PL" sz="2000" dirty="0" err="1">
                <a:solidFill>
                  <a:srgbClr val="4F2170"/>
                </a:solidFill>
                <a:latin typeface="Arial Black" panose="020B0A04020102020204" pitchFamily="34" charset="0"/>
                <a:cs typeface="Arial" panose="020B0604020202020204" pitchFamily="34" charset="0"/>
              </a:rPr>
              <a:t>framework</a:t>
            </a:r>
            <a:r>
              <a:rPr lang="pl-PL" sz="2000" dirty="0">
                <a:solidFill>
                  <a:srgbClr val="4F2170"/>
                </a:solidFill>
                <a:latin typeface="Arial Black" panose="020B0A04020102020204" pitchFamily="34" charset="0"/>
                <a:cs typeface="Arial" panose="020B0604020202020204" pitchFamily="34" charset="0"/>
              </a:rPr>
              <a:t> to </a:t>
            </a:r>
            <a:r>
              <a:rPr lang="pl-PL" sz="2000" dirty="0" err="1">
                <a:solidFill>
                  <a:srgbClr val="4F2170"/>
                </a:solidFill>
                <a:latin typeface="Arial Black" panose="020B0A04020102020204" pitchFamily="34" charset="0"/>
                <a:cs typeface="Arial" panose="020B0604020202020204" pitchFamily="34" charset="0"/>
              </a:rPr>
              <a:t>manage</a:t>
            </a:r>
            <a:r>
              <a:rPr lang="pl-PL" sz="2000" dirty="0">
                <a:solidFill>
                  <a:srgbClr val="4F2170"/>
                </a:solidFill>
                <a:latin typeface="Arial Black" panose="020B0A04020102020204" pitchFamily="34" charset="0"/>
                <a:cs typeface="Arial" panose="020B0604020202020204" pitchFamily="34" charset="0"/>
              </a:rPr>
              <a:t> </a:t>
            </a:r>
            <a:r>
              <a:rPr lang="pl-PL" sz="2000" dirty="0" err="1">
                <a:solidFill>
                  <a:srgbClr val="4F2170"/>
                </a:solidFill>
                <a:latin typeface="Arial Black" panose="020B0A04020102020204" pitchFamily="34" charset="0"/>
                <a:cs typeface="Arial" panose="020B0604020202020204" pitchFamily="34" charset="0"/>
              </a:rPr>
              <a:t>your</a:t>
            </a:r>
            <a:r>
              <a:rPr lang="pl-PL" sz="2000" dirty="0">
                <a:solidFill>
                  <a:srgbClr val="4F2170"/>
                </a:solidFill>
                <a:latin typeface="Arial Black" panose="020B0A04020102020204" pitchFamily="34" charset="0"/>
                <a:cs typeface="Arial" panose="020B0604020202020204" pitchFamily="34" charset="0"/>
              </a:rPr>
              <a:t> </a:t>
            </a:r>
            <a:r>
              <a:rPr lang="pl-PL" sz="2000" dirty="0" err="1">
                <a:solidFill>
                  <a:srgbClr val="4F2170"/>
                </a:solidFill>
                <a:latin typeface="Arial Black" panose="020B0A04020102020204" pitchFamily="34" charset="0"/>
                <a:cs typeface="Arial" panose="020B0604020202020204" pitchFamily="34" charset="0"/>
              </a:rPr>
              <a:t>project</a:t>
            </a:r>
            <a:r>
              <a:rPr lang="pl-PL" sz="2000" dirty="0">
                <a:solidFill>
                  <a:srgbClr val="4F2170"/>
                </a:solidFill>
                <a:latin typeface="Arial Black" panose="020B0A04020102020204" pitchFamily="34" charset="0"/>
                <a:cs typeface="Arial" panose="020B0604020202020204" pitchFamily="34" charset="0"/>
              </a:rPr>
              <a:t> </a:t>
            </a:r>
            <a:r>
              <a:rPr lang="pl-PL" sz="2000" dirty="0" err="1">
                <a:solidFill>
                  <a:srgbClr val="4F2170"/>
                </a:solidFill>
                <a:latin typeface="Arial Black" panose="020B0A04020102020204" pitchFamily="34" charset="0"/>
                <a:cs typeface="Arial" panose="020B0604020202020204" pitchFamily="34" charset="0"/>
              </a:rPr>
              <a:t>costs</a:t>
            </a:r>
            <a:r>
              <a:rPr lang="en-GB" sz="2000" dirty="0">
                <a:solidFill>
                  <a:srgbClr val="4F2170"/>
                </a:solidFill>
                <a:latin typeface="Arial Black" panose="020B0A04020102020204" pitchFamily="34" charset="0"/>
                <a:cs typeface="Arial" panose="020B0604020202020204" pitchFamily="34" charset="0"/>
              </a:rPr>
              <a:t>.</a:t>
            </a:r>
            <a:endParaRPr lang="en-US" sz="2000" dirty="0">
              <a:solidFill>
                <a:srgbClr val="4F2170"/>
              </a:solidFill>
              <a:latin typeface="Arial Black" panose="020B0A04020102020204" pitchFamily="34" charset="0"/>
              <a:cs typeface="Arial" panose="020B0604020202020204" pitchFamily="34" charset="0"/>
            </a:endParaRPr>
          </a:p>
        </p:txBody>
      </p:sp>
      <p:sp>
        <p:nvSpPr>
          <p:cNvPr id="23" name="TextBox 22"/>
          <p:cNvSpPr txBox="1"/>
          <p:nvPr/>
        </p:nvSpPr>
        <p:spPr>
          <a:xfrm>
            <a:off x="1912889" y="2948990"/>
            <a:ext cx="542136" cy="369332"/>
          </a:xfrm>
          <a:prstGeom prst="rect">
            <a:avLst/>
          </a:prstGeom>
          <a:noFill/>
        </p:spPr>
        <p:txBody>
          <a:bodyPr wrap="none" rtlCol="0">
            <a:spAutoFit/>
          </a:bodyPr>
          <a:lstStyle/>
          <a:p>
            <a:r>
              <a:rPr lang="en-US" dirty="0"/>
              <a:t>[2x]</a:t>
            </a:r>
          </a:p>
        </p:txBody>
      </p:sp>
      <p:sp>
        <p:nvSpPr>
          <p:cNvPr id="37" name="TextBox 36"/>
          <p:cNvSpPr txBox="1"/>
          <p:nvPr/>
        </p:nvSpPr>
        <p:spPr>
          <a:xfrm>
            <a:off x="-228600" y="2108405"/>
            <a:ext cx="542136" cy="369332"/>
          </a:xfrm>
          <a:prstGeom prst="rect">
            <a:avLst/>
          </a:prstGeom>
          <a:noFill/>
        </p:spPr>
        <p:txBody>
          <a:bodyPr wrap="none" rtlCol="0">
            <a:spAutoFit/>
          </a:bodyPr>
          <a:lstStyle/>
          <a:p>
            <a:r>
              <a:rPr lang="en-US" dirty="0"/>
              <a:t>[1x]</a:t>
            </a:r>
          </a:p>
        </p:txBody>
      </p:sp>
      <p:sp>
        <p:nvSpPr>
          <p:cNvPr id="39" name="TextBox 38"/>
          <p:cNvSpPr txBox="1"/>
          <p:nvPr/>
        </p:nvSpPr>
        <p:spPr>
          <a:xfrm>
            <a:off x="3962400" y="3937880"/>
            <a:ext cx="542136" cy="369332"/>
          </a:xfrm>
          <a:prstGeom prst="rect">
            <a:avLst/>
          </a:prstGeom>
          <a:noFill/>
        </p:spPr>
        <p:txBody>
          <a:bodyPr wrap="none" rtlCol="0">
            <a:spAutoFit/>
          </a:bodyPr>
          <a:lstStyle/>
          <a:p>
            <a:r>
              <a:rPr lang="en-US" dirty="0"/>
              <a:t>[3x]</a:t>
            </a:r>
          </a:p>
        </p:txBody>
      </p:sp>
      <p:sp>
        <p:nvSpPr>
          <p:cNvPr id="35" name="Chevron 34"/>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41" name="Chevron 40"/>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42" name="Chevron 41"/>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43" name="Chevron 42"/>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44" name="Chevron 43"/>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45" name="Chevron 44"/>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
        <p:nvSpPr>
          <p:cNvPr id="3" name="Rectangle 2"/>
          <p:cNvSpPr/>
          <p:nvPr/>
        </p:nvSpPr>
        <p:spPr>
          <a:xfrm>
            <a:off x="381000" y="1849045"/>
            <a:ext cx="1638624" cy="889337"/>
          </a:xfrm>
          <a:prstGeom prst="rect">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 Cost Management</a:t>
            </a:r>
          </a:p>
        </p:txBody>
      </p:sp>
      <p:sp>
        <p:nvSpPr>
          <p:cNvPr id="26" name="Rectangle 25"/>
          <p:cNvSpPr/>
          <p:nvPr/>
        </p:nvSpPr>
        <p:spPr>
          <a:xfrm>
            <a:off x="2509426" y="2716289"/>
            <a:ext cx="1638624" cy="889337"/>
          </a:xfrm>
          <a:prstGeom prst="rect">
            <a:avLst/>
          </a:prstGeom>
          <a:solidFill>
            <a:srgbClr val="FC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 Costs</a:t>
            </a:r>
          </a:p>
        </p:txBody>
      </p:sp>
      <p:sp>
        <p:nvSpPr>
          <p:cNvPr id="27" name="Rectangle 26"/>
          <p:cNvSpPr/>
          <p:nvPr/>
        </p:nvSpPr>
        <p:spPr>
          <a:xfrm>
            <a:off x="4574094" y="3623513"/>
            <a:ext cx="1638624" cy="889337"/>
          </a:xfrm>
          <a:prstGeom prst="rect">
            <a:avLst/>
          </a:prstGeom>
          <a:solidFill>
            <a:srgbClr val="BAC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Determine Budget</a:t>
            </a:r>
          </a:p>
        </p:txBody>
      </p:sp>
      <p:sp>
        <p:nvSpPr>
          <p:cNvPr id="28" name="Rectangle 27"/>
          <p:cNvSpPr/>
          <p:nvPr/>
        </p:nvSpPr>
        <p:spPr>
          <a:xfrm>
            <a:off x="6590976" y="4520863"/>
            <a:ext cx="1638624" cy="889337"/>
          </a:xfrm>
          <a:prstGeom prst="rect">
            <a:avLst/>
          </a:prstGeom>
          <a:solidFill>
            <a:srgbClr val="00B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 Costs</a:t>
            </a:r>
          </a:p>
        </p:txBody>
      </p:sp>
      <p:grpSp>
        <p:nvGrpSpPr>
          <p:cNvPr id="24" name="Group 23"/>
          <p:cNvGrpSpPr/>
          <p:nvPr/>
        </p:nvGrpSpPr>
        <p:grpSpPr>
          <a:xfrm>
            <a:off x="2031075" y="2272590"/>
            <a:ext cx="1333176" cy="437360"/>
            <a:chOff x="2324424" y="2494119"/>
            <a:chExt cx="1333176" cy="437360"/>
          </a:xfrm>
        </p:grpSpPr>
        <p:cxnSp>
          <p:nvCxnSpPr>
            <p:cNvPr id="5" name="Straight Connector 4"/>
            <p:cNvCxnSpPr/>
            <p:nvPr/>
          </p:nvCxnSpPr>
          <p:spPr>
            <a:xfrm>
              <a:off x="2324424" y="2514600"/>
              <a:ext cx="1333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2494119"/>
              <a:ext cx="0" cy="43736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352800" y="2286000"/>
            <a:ext cx="2081916" cy="1342331"/>
            <a:chOff x="2324424" y="2500730"/>
            <a:chExt cx="1333176" cy="1342331"/>
          </a:xfrm>
        </p:grpSpPr>
        <p:cxnSp>
          <p:nvCxnSpPr>
            <p:cNvPr id="47" name="Straight Connector 46"/>
            <p:cNvCxnSpPr/>
            <p:nvPr/>
          </p:nvCxnSpPr>
          <p:spPr>
            <a:xfrm>
              <a:off x="2324424" y="2514600"/>
              <a:ext cx="1333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650105" y="2500730"/>
              <a:ext cx="5378" cy="13423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212718" y="4041683"/>
            <a:ext cx="1254882" cy="437360"/>
            <a:chOff x="2324424" y="2494119"/>
            <a:chExt cx="1333176" cy="437360"/>
          </a:xfrm>
        </p:grpSpPr>
        <p:cxnSp>
          <p:nvCxnSpPr>
            <p:cNvPr id="53" name="Straight Connector 52"/>
            <p:cNvCxnSpPr/>
            <p:nvPr/>
          </p:nvCxnSpPr>
          <p:spPr>
            <a:xfrm>
              <a:off x="2324424" y="2514600"/>
              <a:ext cx="1333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657600" y="2494119"/>
              <a:ext cx="0" cy="43736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5943600" y="4801434"/>
            <a:ext cx="542136" cy="369332"/>
          </a:xfrm>
          <a:prstGeom prst="rect">
            <a:avLst/>
          </a:prstGeom>
          <a:noFill/>
        </p:spPr>
        <p:txBody>
          <a:bodyPr wrap="none" rtlCol="0">
            <a:spAutoFit/>
          </a:bodyPr>
          <a:lstStyle/>
          <a:p>
            <a:r>
              <a:rPr lang="en-US" dirty="0"/>
              <a:t>[4x]</a:t>
            </a:r>
          </a:p>
        </p:txBody>
      </p:sp>
      <p:sp>
        <p:nvSpPr>
          <p:cNvPr id="38" name="TextBox 37"/>
          <p:cNvSpPr txBox="1"/>
          <p:nvPr/>
        </p:nvSpPr>
        <p:spPr>
          <a:xfrm>
            <a:off x="3488895" y="1916898"/>
            <a:ext cx="542136" cy="369332"/>
          </a:xfrm>
          <a:prstGeom prst="rect">
            <a:avLst/>
          </a:prstGeom>
          <a:noFill/>
        </p:spPr>
        <p:txBody>
          <a:bodyPr wrap="none" rtlCol="0">
            <a:spAutoFit/>
          </a:bodyPr>
          <a:lstStyle/>
          <a:p>
            <a:r>
              <a:rPr lang="en-US" dirty="0"/>
              <a:t>[2x]</a:t>
            </a:r>
          </a:p>
        </p:txBody>
      </p:sp>
      <p:sp>
        <p:nvSpPr>
          <p:cNvPr id="40" name="TextBox 39"/>
          <p:cNvSpPr txBox="1"/>
          <p:nvPr/>
        </p:nvSpPr>
        <p:spPr>
          <a:xfrm>
            <a:off x="6635030" y="3669335"/>
            <a:ext cx="542136" cy="369332"/>
          </a:xfrm>
          <a:prstGeom prst="rect">
            <a:avLst/>
          </a:prstGeom>
          <a:noFill/>
        </p:spPr>
        <p:txBody>
          <a:bodyPr wrap="none" rtlCol="0">
            <a:spAutoFit/>
          </a:bodyPr>
          <a:lstStyle/>
          <a:p>
            <a:r>
              <a:rPr lang="en-US" dirty="0"/>
              <a:t>[3x]</a:t>
            </a:r>
          </a:p>
        </p:txBody>
      </p:sp>
    </p:spTree>
    <p:custDataLst>
      <p:tags r:id="rId1"/>
    </p:custDataLst>
    <p:extLst>
      <p:ext uri="{BB962C8B-B14F-4D97-AF65-F5344CB8AC3E}">
        <p14:creationId xmlns:p14="http://schemas.microsoft.com/office/powerpoint/2010/main" val="61150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247"/>
            <a:ext cx="4648849" cy="5620534"/>
          </a:xfrm>
          <a:prstGeom prst="rect">
            <a:avLst/>
          </a:prstGeom>
        </p:spPr>
      </p:pic>
      <p:sp>
        <p:nvSpPr>
          <p:cNvPr id="20" name="TextBox 19"/>
          <p:cNvSpPr txBox="1"/>
          <p:nvPr/>
        </p:nvSpPr>
        <p:spPr>
          <a:xfrm>
            <a:off x="542136" y="997803"/>
            <a:ext cx="8220864" cy="707886"/>
          </a:xfrm>
          <a:prstGeom prst="rect">
            <a:avLst/>
          </a:prstGeom>
          <a:noFill/>
        </p:spPr>
        <p:txBody>
          <a:bodyPr wrap="square" rtlCol="0">
            <a:spAutoFit/>
          </a:bodyPr>
          <a:lstStyle/>
          <a:p>
            <a:pPr algn="ctr">
              <a:spcAft>
                <a:spcPts val="600"/>
              </a:spcAft>
            </a:pPr>
            <a:r>
              <a:rPr lang="en-GB" sz="2000" dirty="0">
                <a:solidFill>
                  <a:srgbClr val="4F2170"/>
                </a:solidFill>
                <a:latin typeface="Arial Black" panose="020B0A04020102020204" pitchFamily="34" charset="0"/>
                <a:cs typeface="Arial" panose="020B0604020202020204" pitchFamily="34" charset="0"/>
              </a:rPr>
              <a:t>The four cost management processes </a:t>
            </a:r>
            <a:r>
              <a:rPr lang="pl-PL" sz="2000" dirty="0" err="1">
                <a:solidFill>
                  <a:srgbClr val="4F2170"/>
                </a:solidFill>
                <a:latin typeface="Arial Black" panose="020B0A04020102020204" pitchFamily="34" charset="0"/>
                <a:cs typeface="Arial" panose="020B0604020202020204" pitchFamily="34" charset="0"/>
              </a:rPr>
              <a:t>provide</a:t>
            </a:r>
            <a:r>
              <a:rPr lang="pl-PL" sz="2000" dirty="0">
                <a:solidFill>
                  <a:srgbClr val="4F2170"/>
                </a:solidFill>
                <a:latin typeface="Arial Black" panose="020B0A04020102020204" pitchFamily="34" charset="0"/>
                <a:cs typeface="Arial" panose="020B0604020202020204" pitchFamily="34" charset="0"/>
              </a:rPr>
              <a:t> the </a:t>
            </a:r>
            <a:r>
              <a:rPr lang="pl-PL" sz="2000" dirty="0" err="1">
                <a:solidFill>
                  <a:srgbClr val="4F2170"/>
                </a:solidFill>
                <a:latin typeface="Arial Black" panose="020B0A04020102020204" pitchFamily="34" charset="0"/>
                <a:cs typeface="Arial" panose="020B0604020202020204" pitchFamily="34" charset="0"/>
              </a:rPr>
              <a:t>framework</a:t>
            </a:r>
            <a:r>
              <a:rPr lang="pl-PL" sz="2000" dirty="0">
                <a:solidFill>
                  <a:srgbClr val="4F2170"/>
                </a:solidFill>
                <a:latin typeface="Arial Black" panose="020B0A04020102020204" pitchFamily="34" charset="0"/>
                <a:cs typeface="Arial" panose="020B0604020202020204" pitchFamily="34" charset="0"/>
              </a:rPr>
              <a:t> to </a:t>
            </a:r>
            <a:r>
              <a:rPr lang="pl-PL" sz="2000" dirty="0" err="1">
                <a:solidFill>
                  <a:srgbClr val="4F2170"/>
                </a:solidFill>
                <a:latin typeface="Arial Black" panose="020B0A04020102020204" pitchFamily="34" charset="0"/>
                <a:cs typeface="Arial" panose="020B0604020202020204" pitchFamily="34" charset="0"/>
              </a:rPr>
              <a:t>manage</a:t>
            </a:r>
            <a:r>
              <a:rPr lang="pl-PL" sz="2000" dirty="0">
                <a:solidFill>
                  <a:srgbClr val="4F2170"/>
                </a:solidFill>
                <a:latin typeface="Arial Black" panose="020B0A04020102020204" pitchFamily="34" charset="0"/>
                <a:cs typeface="Arial" panose="020B0604020202020204" pitchFamily="34" charset="0"/>
              </a:rPr>
              <a:t> </a:t>
            </a:r>
            <a:r>
              <a:rPr lang="pl-PL" sz="2000" dirty="0" err="1">
                <a:solidFill>
                  <a:srgbClr val="4F2170"/>
                </a:solidFill>
                <a:latin typeface="Arial Black" panose="020B0A04020102020204" pitchFamily="34" charset="0"/>
                <a:cs typeface="Arial" panose="020B0604020202020204" pitchFamily="34" charset="0"/>
              </a:rPr>
              <a:t>your</a:t>
            </a:r>
            <a:r>
              <a:rPr lang="pl-PL" sz="2000" dirty="0">
                <a:solidFill>
                  <a:srgbClr val="4F2170"/>
                </a:solidFill>
                <a:latin typeface="Arial Black" panose="020B0A04020102020204" pitchFamily="34" charset="0"/>
                <a:cs typeface="Arial" panose="020B0604020202020204" pitchFamily="34" charset="0"/>
              </a:rPr>
              <a:t> </a:t>
            </a:r>
            <a:r>
              <a:rPr lang="pl-PL" sz="2000" dirty="0" err="1">
                <a:solidFill>
                  <a:srgbClr val="4F2170"/>
                </a:solidFill>
                <a:latin typeface="Arial Black" panose="020B0A04020102020204" pitchFamily="34" charset="0"/>
                <a:cs typeface="Arial" panose="020B0604020202020204" pitchFamily="34" charset="0"/>
              </a:rPr>
              <a:t>project</a:t>
            </a:r>
            <a:r>
              <a:rPr lang="pl-PL" sz="2000" dirty="0">
                <a:solidFill>
                  <a:srgbClr val="4F2170"/>
                </a:solidFill>
                <a:latin typeface="Arial Black" panose="020B0A04020102020204" pitchFamily="34" charset="0"/>
                <a:cs typeface="Arial" panose="020B0604020202020204" pitchFamily="34" charset="0"/>
              </a:rPr>
              <a:t> </a:t>
            </a:r>
            <a:r>
              <a:rPr lang="pl-PL" sz="2000" dirty="0" err="1">
                <a:solidFill>
                  <a:srgbClr val="4F2170"/>
                </a:solidFill>
                <a:latin typeface="Arial Black" panose="020B0A04020102020204" pitchFamily="34" charset="0"/>
                <a:cs typeface="Arial" panose="020B0604020202020204" pitchFamily="34" charset="0"/>
              </a:rPr>
              <a:t>costs</a:t>
            </a:r>
            <a:r>
              <a:rPr lang="en-GB" sz="2000" dirty="0">
                <a:solidFill>
                  <a:srgbClr val="4F2170"/>
                </a:solidFill>
                <a:latin typeface="Arial Black" panose="020B0A04020102020204" pitchFamily="34" charset="0"/>
                <a:cs typeface="Arial" panose="020B0604020202020204" pitchFamily="34" charset="0"/>
              </a:rPr>
              <a:t>.</a:t>
            </a:r>
            <a:endParaRPr lang="en-US" sz="2000" dirty="0">
              <a:solidFill>
                <a:srgbClr val="4F2170"/>
              </a:solidFill>
              <a:latin typeface="Arial Black" panose="020B0A04020102020204" pitchFamily="34" charset="0"/>
              <a:cs typeface="Arial" panose="020B0604020202020204" pitchFamily="34" charset="0"/>
            </a:endParaRPr>
          </a:p>
        </p:txBody>
      </p:sp>
      <p:sp>
        <p:nvSpPr>
          <p:cNvPr id="35" name="Chevron 34"/>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41" name="Chevron 40"/>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42" name="Chevron 41"/>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43" name="Chevron 42"/>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44" name="Chevron 43"/>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45" name="Chevron 44"/>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
        <p:nvSpPr>
          <p:cNvPr id="3" name="Rectangle 2"/>
          <p:cNvSpPr/>
          <p:nvPr/>
        </p:nvSpPr>
        <p:spPr>
          <a:xfrm>
            <a:off x="381000" y="1849045"/>
            <a:ext cx="1638624" cy="889337"/>
          </a:xfrm>
          <a:prstGeom prst="rect">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 Cost Management</a:t>
            </a:r>
          </a:p>
        </p:txBody>
      </p:sp>
      <p:sp>
        <p:nvSpPr>
          <p:cNvPr id="26" name="Rectangle 25"/>
          <p:cNvSpPr/>
          <p:nvPr/>
        </p:nvSpPr>
        <p:spPr>
          <a:xfrm>
            <a:off x="2509426" y="2716289"/>
            <a:ext cx="1638624" cy="889337"/>
          </a:xfrm>
          <a:prstGeom prst="rect">
            <a:avLst/>
          </a:prstGeom>
          <a:solidFill>
            <a:srgbClr val="FC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 Costs</a:t>
            </a:r>
          </a:p>
        </p:txBody>
      </p:sp>
      <p:sp>
        <p:nvSpPr>
          <p:cNvPr id="27" name="Rectangle 26"/>
          <p:cNvSpPr/>
          <p:nvPr/>
        </p:nvSpPr>
        <p:spPr>
          <a:xfrm>
            <a:off x="4574094" y="3623513"/>
            <a:ext cx="1638624" cy="889337"/>
          </a:xfrm>
          <a:prstGeom prst="rect">
            <a:avLst/>
          </a:prstGeom>
          <a:solidFill>
            <a:srgbClr val="BAC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Determine Budget</a:t>
            </a:r>
          </a:p>
        </p:txBody>
      </p:sp>
      <p:sp>
        <p:nvSpPr>
          <p:cNvPr id="28" name="Rectangle 27"/>
          <p:cNvSpPr/>
          <p:nvPr/>
        </p:nvSpPr>
        <p:spPr>
          <a:xfrm>
            <a:off x="6590976" y="4520863"/>
            <a:ext cx="1638624" cy="889337"/>
          </a:xfrm>
          <a:prstGeom prst="rect">
            <a:avLst/>
          </a:prstGeom>
          <a:solidFill>
            <a:srgbClr val="00B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 Costs</a:t>
            </a:r>
          </a:p>
        </p:txBody>
      </p:sp>
      <p:grpSp>
        <p:nvGrpSpPr>
          <p:cNvPr id="24" name="Group 23"/>
          <p:cNvGrpSpPr/>
          <p:nvPr/>
        </p:nvGrpSpPr>
        <p:grpSpPr>
          <a:xfrm>
            <a:off x="2031075" y="2272590"/>
            <a:ext cx="1333176" cy="437360"/>
            <a:chOff x="2324424" y="2494119"/>
            <a:chExt cx="1333176" cy="437360"/>
          </a:xfrm>
        </p:grpSpPr>
        <p:cxnSp>
          <p:nvCxnSpPr>
            <p:cNvPr id="5" name="Straight Connector 4"/>
            <p:cNvCxnSpPr/>
            <p:nvPr/>
          </p:nvCxnSpPr>
          <p:spPr>
            <a:xfrm>
              <a:off x="2324424" y="2514600"/>
              <a:ext cx="1333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2494119"/>
              <a:ext cx="0" cy="43736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352800" y="2286000"/>
            <a:ext cx="2081916" cy="1342331"/>
            <a:chOff x="2324424" y="2500730"/>
            <a:chExt cx="1333176" cy="1342331"/>
          </a:xfrm>
        </p:grpSpPr>
        <p:cxnSp>
          <p:nvCxnSpPr>
            <p:cNvPr id="47" name="Straight Connector 46"/>
            <p:cNvCxnSpPr/>
            <p:nvPr/>
          </p:nvCxnSpPr>
          <p:spPr>
            <a:xfrm>
              <a:off x="2324424" y="2514600"/>
              <a:ext cx="1333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650105" y="2500730"/>
              <a:ext cx="5378" cy="13423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212718" y="4041683"/>
            <a:ext cx="1254882" cy="437360"/>
            <a:chOff x="2324424" y="2494119"/>
            <a:chExt cx="1333176" cy="437360"/>
          </a:xfrm>
        </p:grpSpPr>
        <p:cxnSp>
          <p:nvCxnSpPr>
            <p:cNvPr id="53" name="Straight Connector 52"/>
            <p:cNvCxnSpPr/>
            <p:nvPr/>
          </p:nvCxnSpPr>
          <p:spPr>
            <a:xfrm>
              <a:off x="2324424" y="2514600"/>
              <a:ext cx="1333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657600" y="2494119"/>
              <a:ext cx="0" cy="43736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60" name="Line Callout 1 59"/>
          <p:cNvSpPr/>
          <p:nvPr/>
        </p:nvSpPr>
        <p:spPr>
          <a:xfrm>
            <a:off x="289053" y="4203530"/>
            <a:ext cx="3245526" cy="1552693"/>
          </a:xfrm>
          <a:prstGeom prst="borderCallout1">
            <a:avLst>
              <a:gd name="adj1" fmla="val 692"/>
              <a:gd name="adj2" fmla="val 50985"/>
              <a:gd name="adj3" fmla="val -95697"/>
              <a:gd name="adj4" fmla="val 283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F2170"/>
                </a:solidFill>
              </a:rPr>
              <a:t>Documents the policies and procedures, roles and responsibilities to help manage project costs. It may include project return on investment, opportunity cost, and payback expectations.</a:t>
            </a:r>
          </a:p>
        </p:txBody>
      </p:sp>
      <p:sp>
        <p:nvSpPr>
          <p:cNvPr id="61" name="Line Callout 1 60"/>
          <p:cNvSpPr/>
          <p:nvPr/>
        </p:nvSpPr>
        <p:spPr>
          <a:xfrm>
            <a:off x="-4331878" y="1307096"/>
            <a:ext cx="3245526" cy="1565140"/>
          </a:xfrm>
          <a:prstGeom prst="borderCallout1">
            <a:avLst>
              <a:gd name="adj1" fmla="val 692"/>
              <a:gd name="adj2" fmla="val 50985"/>
              <a:gd name="adj3" fmla="val -37274"/>
              <a:gd name="adj4" fmla="val 933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F2170"/>
                </a:solidFill>
              </a:rPr>
              <a:t>Forecasts what each project activity will cost based on the resources required to complete it. It produces activity cost estimates and includes the documentation of assumptions behind the estimates.</a:t>
            </a:r>
          </a:p>
        </p:txBody>
      </p:sp>
      <p:sp>
        <p:nvSpPr>
          <p:cNvPr id="62" name="Line Callout 1 61"/>
          <p:cNvSpPr/>
          <p:nvPr/>
        </p:nvSpPr>
        <p:spPr>
          <a:xfrm>
            <a:off x="-4359796" y="3300010"/>
            <a:ext cx="3245526" cy="1565140"/>
          </a:xfrm>
          <a:prstGeom prst="borderCallout1">
            <a:avLst>
              <a:gd name="adj1" fmla="val 54866"/>
              <a:gd name="adj2" fmla="val 99137"/>
              <a:gd name="adj3" fmla="val -4345"/>
              <a:gd name="adj4" fmla="val 1322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F2170"/>
                </a:solidFill>
              </a:rPr>
              <a:t>Adds up the estimated costs to get a budget for the entire project, producing the cost baseline and project funding requirements.</a:t>
            </a:r>
          </a:p>
        </p:txBody>
      </p:sp>
      <p:sp>
        <p:nvSpPr>
          <p:cNvPr id="63" name="Line Callout 1 62"/>
          <p:cNvSpPr/>
          <p:nvPr/>
        </p:nvSpPr>
        <p:spPr>
          <a:xfrm>
            <a:off x="-4596072" y="5262833"/>
            <a:ext cx="3245526" cy="1565140"/>
          </a:xfrm>
          <a:prstGeom prst="borderCallout1">
            <a:avLst>
              <a:gd name="adj1" fmla="val 54866"/>
              <a:gd name="adj2" fmla="val 100162"/>
              <a:gd name="adj3" fmla="val 47704"/>
              <a:gd name="adj4" fmla="val 1922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F2170"/>
                </a:solidFill>
              </a:rPr>
              <a:t>Keeps the actual costs and the planned budget in line using [20x] work performance information, cost forecasts, and change request updates. Click on each of the process boxes for details about it.</a:t>
            </a: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204198" y="5624047"/>
            <a:ext cx="838070" cy="718346"/>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337752" y="3897914"/>
            <a:ext cx="732893" cy="369332"/>
          </a:xfrm>
          <a:prstGeom prst="rect">
            <a:avLst/>
          </a:prstGeom>
          <a:noFill/>
        </p:spPr>
        <p:txBody>
          <a:bodyPr wrap="none" rtlCol="0">
            <a:spAutoFit/>
          </a:bodyPr>
          <a:lstStyle/>
          <a:p>
            <a:r>
              <a:rPr lang="en-US" dirty="0"/>
              <a:t>[plan]</a:t>
            </a:r>
          </a:p>
        </p:txBody>
      </p:sp>
      <p:sp>
        <p:nvSpPr>
          <p:cNvPr id="23" name="TextBox 22"/>
          <p:cNvSpPr txBox="1"/>
          <p:nvPr/>
        </p:nvSpPr>
        <p:spPr>
          <a:xfrm>
            <a:off x="-1743309" y="925763"/>
            <a:ext cx="1140890" cy="369332"/>
          </a:xfrm>
          <a:prstGeom prst="rect">
            <a:avLst/>
          </a:prstGeom>
          <a:noFill/>
        </p:spPr>
        <p:txBody>
          <a:bodyPr wrap="none" rtlCol="0">
            <a:spAutoFit/>
          </a:bodyPr>
          <a:lstStyle/>
          <a:p>
            <a:r>
              <a:rPr lang="en-US" dirty="0"/>
              <a:t>[estimate]</a:t>
            </a:r>
          </a:p>
        </p:txBody>
      </p:sp>
      <p:sp>
        <p:nvSpPr>
          <p:cNvPr id="39" name="TextBox 38"/>
          <p:cNvSpPr txBox="1"/>
          <p:nvPr/>
        </p:nvSpPr>
        <p:spPr>
          <a:xfrm>
            <a:off x="-3555349" y="2971800"/>
            <a:ext cx="2022861" cy="369332"/>
          </a:xfrm>
          <a:prstGeom prst="rect">
            <a:avLst/>
          </a:prstGeom>
          <a:noFill/>
        </p:spPr>
        <p:txBody>
          <a:bodyPr wrap="none" rtlCol="0">
            <a:spAutoFit/>
          </a:bodyPr>
          <a:lstStyle/>
          <a:p>
            <a:r>
              <a:rPr lang="en-US" dirty="0"/>
              <a:t>[determine budget]</a:t>
            </a:r>
          </a:p>
        </p:txBody>
      </p:sp>
      <p:sp>
        <p:nvSpPr>
          <p:cNvPr id="36" name="TextBox 35"/>
          <p:cNvSpPr txBox="1"/>
          <p:nvPr/>
        </p:nvSpPr>
        <p:spPr>
          <a:xfrm>
            <a:off x="-2109756" y="4965531"/>
            <a:ext cx="991233" cy="369332"/>
          </a:xfrm>
          <a:prstGeom prst="rect">
            <a:avLst/>
          </a:prstGeom>
          <a:noFill/>
        </p:spPr>
        <p:txBody>
          <a:bodyPr wrap="none" rtlCol="0">
            <a:spAutoFit/>
          </a:bodyPr>
          <a:lstStyle/>
          <a:p>
            <a:r>
              <a:rPr lang="en-US" dirty="0"/>
              <a:t>[control]</a:t>
            </a:r>
          </a:p>
        </p:txBody>
      </p:sp>
    </p:spTree>
    <p:custDataLst>
      <p:tags r:id="rId1"/>
    </p:custDataLst>
    <p:extLst>
      <p:ext uri="{BB962C8B-B14F-4D97-AF65-F5344CB8AC3E}">
        <p14:creationId xmlns:p14="http://schemas.microsoft.com/office/powerpoint/2010/main" val="31051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sec.gov/Archives/edgar/data/1103982/000119312513064210/g488866ex99_2s1gbgd.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4840" y="3022600"/>
            <a:ext cx="6384543" cy="3048000"/>
          </a:xfrm>
          <a:prstGeom prst="rect">
            <a:avLst/>
          </a:prstGeom>
          <a:noFill/>
          <a:ln>
            <a:noFill/>
          </a:ln>
        </p:spPr>
      </p:pic>
      <p:sp>
        <p:nvSpPr>
          <p:cNvPr id="8" name="TextBox 7"/>
          <p:cNvSpPr txBox="1"/>
          <p:nvPr/>
        </p:nvSpPr>
        <p:spPr>
          <a:xfrm>
            <a:off x="500976" y="1243914"/>
            <a:ext cx="5899824" cy="923330"/>
          </a:xfrm>
          <a:prstGeom prst="rect">
            <a:avLst/>
          </a:prstGeom>
          <a:noFill/>
        </p:spPr>
        <p:txBody>
          <a:bodyPr wrap="square" rtlCol="0">
            <a:spAutoFit/>
          </a:bodyPr>
          <a:lstStyle/>
          <a:p>
            <a:r>
              <a:rPr lang="en-US" dirty="0">
                <a:solidFill>
                  <a:srgbClr val="4F2170"/>
                </a:solidFill>
                <a:latin typeface="Arial" panose="020B0604020202020204" pitchFamily="34" charset="0"/>
                <a:cs typeface="Arial" panose="020B0604020202020204" pitchFamily="34" charset="0"/>
              </a:rPr>
              <a:t>Let’s check your knowledge on this section. Click the button below when you are ready to answer a few questions.</a:t>
            </a:r>
          </a:p>
        </p:txBody>
      </p:sp>
      <p:sp>
        <p:nvSpPr>
          <p:cNvPr id="13" name="Rectangle 12"/>
          <p:cNvSpPr/>
          <p:nvPr/>
        </p:nvSpPr>
        <p:spPr>
          <a:xfrm>
            <a:off x="609600" y="2410685"/>
            <a:ext cx="3124200" cy="1064067"/>
          </a:xfrm>
          <a:prstGeom prst="rect">
            <a:avLst/>
          </a:prstGeom>
          <a:solidFill>
            <a:srgbClr val="7030A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Begin Knowledge Check</a:t>
            </a:r>
          </a:p>
        </p:txBody>
      </p:sp>
      <p:sp>
        <p:nvSpPr>
          <p:cNvPr id="22" name="TextBox 21"/>
          <p:cNvSpPr txBox="1"/>
          <p:nvPr/>
        </p:nvSpPr>
        <p:spPr>
          <a:xfrm>
            <a:off x="0" y="1243914"/>
            <a:ext cx="542136" cy="369332"/>
          </a:xfrm>
          <a:prstGeom prst="rect">
            <a:avLst/>
          </a:prstGeom>
          <a:noFill/>
        </p:spPr>
        <p:txBody>
          <a:bodyPr wrap="none" rtlCol="0">
            <a:spAutoFit/>
          </a:bodyPr>
          <a:lstStyle/>
          <a:p>
            <a:r>
              <a:rPr lang="en-US" dirty="0"/>
              <a:t>[1x]</a:t>
            </a:r>
          </a:p>
        </p:txBody>
      </p:sp>
      <p:sp>
        <p:nvSpPr>
          <p:cNvPr id="23" name="TextBox 22"/>
          <p:cNvSpPr txBox="1"/>
          <p:nvPr/>
        </p:nvSpPr>
        <p:spPr>
          <a:xfrm>
            <a:off x="7459105" y="5334000"/>
            <a:ext cx="659155" cy="369332"/>
          </a:xfrm>
          <a:prstGeom prst="rect">
            <a:avLst/>
          </a:prstGeom>
          <a:noFill/>
        </p:spPr>
        <p:txBody>
          <a:bodyPr wrap="none" rtlCol="0">
            <a:spAutoFit/>
          </a:bodyPr>
          <a:lstStyle/>
          <a:p>
            <a:r>
              <a:rPr lang="en-US" dirty="0"/>
              <a:t>[14x]</a:t>
            </a:r>
          </a:p>
        </p:txBody>
      </p:sp>
      <p:sp>
        <p:nvSpPr>
          <p:cNvPr id="25" name="Rectangle 24"/>
          <p:cNvSpPr/>
          <p:nvPr/>
        </p:nvSpPr>
        <p:spPr>
          <a:xfrm>
            <a:off x="4049562" y="2410685"/>
            <a:ext cx="3124200" cy="1064067"/>
          </a:xfrm>
          <a:prstGeom prst="rect">
            <a:avLst/>
          </a:prstGeom>
          <a:solidFill>
            <a:srgbClr val="FC550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Start Section Again</a:t>
            </a:r>
          </a:p>
        </p:txBody>
      </p:sp>
      <p:sp>
        <p:nvSpPr>
          <p:cNvPr id="16" name="Chevron 15"/>
          <p:cNvSpPr/>
          <p:nvPr/>
        </p:nvSpPr>
        <p:spPr>
          <a:xfrm>
            <a:off x="3081250" y="454298"/>
            <a:ext cx="1371600" cy="303629"/>
          </a:xfrm>
          <a:prstGeom prst="chevron">
            <a:avLst/>
          </a:prstGeom>
          <a:solidFill>
            <a:srgbClr val="FC5500"/>
          </a:solidFill>
          <a:ln w="28575">
            <a:solidFill>
              <a:srgbClr val="FC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Estimate</a:t>
            </a:r>
          </a:p>
        </p:txBody>
      </p:sp>
      <p:sp>
        <p:nvSpPr>
          <p:cNvPr id="17" name="Chevron 16"/>
          <p:cNvSpPr/>
          <p:nvPr/>
        </p:nvSpPr>
        <p:spPr>
          <a:xfrm>
            <a:off x="1729749" y="454298"/>
            <a:ext cx="1371600" cy="303629"/>
          </a:xfrm>
          <a:prstGeom prst="chevron">
            <a:avLst/>
          </a:prstGeom>
          <a:solidFill>
            <a:srgbClr val="CE1126"/>
          </a:solidFill>
          <a:ln w="2857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Plan</a:t>
            </a:r>
          </a:p>
        </p:txBody>
      </p:sp>
      <p:sp>
        <p:nvSpPr>
          <p:cNvPr id="20" name="Chevron 19"/>
          <p:cNvSpPr>
            <a:spLocks/>
          </p:cNvSpPr>
          <p:nvPr/>
        </p:nvSpPr>
        <p:spPr>
          <a:xfrm>
            <a:off x="378964" y="454298"/>
            <a:ext cx="1371600" cy="301752"/>
          </a:xfrm>
          <a:prstGeom prst="chevron">
            <a:avLst/>
          </a:prstGeom>
          <a:solidFill>
            <a:schemeClr val="bg1"/>
          </a:solidFill>
          <a:ln w="28575">
            <a:solidFill>
              <a:srgbClr val="4D176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Begin</a:t>
            </a:r>
          </a:p>
        </p:txBody>
      </p:sp>
      <p:sp>
        <p:nvSpPr>
          <p:cNvPr id="21" name="Chevron 20"/>
          <p:cNvSpPr/>
          <p:nvPr/>
        </p:nvSpPr>
        <p:spPr>
          <a:xfrm>
            <a:off x="4445925" y="452588"/>
            <a:ext cx="1371600" cy="303629"/>
          </a:xfrm>
          <a:prstGeom prst="chevron">
            <a:avLst/>
          </a:prstGeom>
          <a:solidFill>
            <a:srgbClr val="BAC405"/>
          </a:solidFill>
          <a:ln w="28575">
            <a:solidFill>
              <a:srgbClr val="BAC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Determine</a:t>
            </a:r>
          </a:p>
        </p:txBody>
      </p:sp>
      <p:sp>
        <p:nvSpPr>
          <p:cNvPr id="29" name="Chevron 28"/>
          <p:cNvSpPr/>
          <p:nvPr/>
        </p:nvSpPr>
        <p:spPr>
          <a:xfrm>
            <a:off x="5805904" y="455218"/>
            <a:ext cx="1371600" cy="303629"/>
          </a:xfrm>
          <a:prstGeom prst="chevron">
            <a:avLst/>
          </a:prstGeom>
          <a:solidFill>
            <a:srgbClr val="00B7C6"/>
          </a:solidFill>
          <a:ln w="28575">
            <a:solidFill>
              <a:srgbClr val="00B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Control</a:t>
            </a:r>
          </a:p>
        </p:txBody>
      </p:sp>
      <p:sp>
        <p:nvSpPr>
          <p:cNvPr id="31" name="Chevron 30"/>
          <p:cNvSpPr/>
          <p:nvPr/>
        </p:nvSpPr>
        <p:spPr>
          <a:xfrm>
            <a:off x="7162800" y="454298"/>
            <a:ext cx="1371600" cy="303629"/>
          </a:xfrm>
          <a:prstGeom prst="chevron">
            <a:avLst/>
          </a:prstGeom>
          <a:solidFill>
            <a:srgbClr val="02379F"/>
          </a:solidFill>
          <a:ln w="28575">
            <a:solidFill>
              <a:srgbClr val="023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Conclude</a:t>
            </a:r>
          </a:p>
        </p:txBody>
      </p:sp>
    </p:spTree>
    <p:custDataLst>
      <p:tags r:id="rId1"/>
    </p:custDataLst>
    <p:extLst>
      <p:ext uri="{BB962C8B-B14F-4D97-AF65-F5344CB8AC3E}">
        <p14:creationId xmlns:p14="http://schemas.microsoft.com/office/powerpoint/2010/main" val="1296015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9900" b="1" dirty="0" smtClean="0">
            <a:ln w="9525">
              <a:solidFill>
                <a:schemeClr val="bg1"/>
              </a:solidFill>
              <a:prstDash val="solid"/>
            </a:ln>
            <a:solidFill>
              <a:srgbClr val="FC5500"/>
            </a:solidFill>
            <a:effectLst>
              <a:outerShdw blurRad="12700" dist="38100" dir="2700000" algn="tl" rotWithShape="0">
                <a:schemeClr val="bg1">
                  <a:lumMod val="50000"/>
                </a:schemeClr>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97b8a8d-5f3c-4193-8680-60a4d695ab07"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f133f9ffc2f148e9b59aa9eb07bac662 xmlns="5c801c27-1a67-42b9-b7e9-5cda40cc31e5">
      <Terms xmlns="http://schemas.microsoft.com/office/infopath/2007/PartnerControls"/>
    </f133f9ffc2f148e9b59aa9eb07bac662>
    <TaxCatchAll xmlns="5c801c27-1a67-42b9-b7e9-5cda40cc31e5"/>
    <m6795feac28649ed9d267976d451aca9 xmlns="5c801c27-1a67-42b9-b7e9-5cda40cc31e5">
      <Terms xmlns="http://schemas.microsoft.com/office/infopath/2007/PartnerControls"/>
    </m6795feac28649ed9d267976d451aca9>
    <d4ca8337c1994847bf6bb7296b0f54ce xmlns="5c801c27-1a67-42b9-b7e9-5cda40cc31e5">
      <Terms xmlns="http://schemas.microsoft.com/office/infopath/2007/PartnerControls"/>
    </d4ca8337c1994847bf6bb7296b0f54ce>
    <TaxKeywordTaxHTField xmlns="5c801c27-1a67-42b9-b7e9-5cda40cc31e5">
      <Terms xmlns="http://schemas.microsoft.com/office/infopath/2007/PartnerControls"/>
    </TaxKeywordTaxHTField>
    <p80f26d8d1f146adb094b59bb2d7e4aa xmlns="5c801c27-1a67-42b9-b7e9-5cda40cc31e5">
      <Terms xmlns="http://schemas.microsoft.com/office/infopath/2007/PartnerControls"/>
    </p80f26d8d1f146adb094b59bb2d7e4a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773C98385048640A1FA58A0683E96FB" ma:contentTypeVersion="0" ma:contentTypeDescription="Create a new document." ma:contentTypeScope="" ma:versionID="95a47239896ae3933d921b6a1841ab3e">
  <xsd:schema xmlns:xsd="http://www.w3.org/2001/XMLSchema" xmlns:xs="http://www.w3.org/2001/XMLSchema" xmlns:p="http://schemas.microsoft.com/office/2006/metadata/properties" xmlns:ns2="5c801c27-1a67-42b9-b7e9-5cda40cc31e5" targetNamespace="http://schemas.microsoft.com/office/2006/metadata/properties" ma:root="true" ma:fieldsID="1f65180415ebfb6a3aa91f4d5790e7a0" ns2:_="">
    <xsd:import namespace="5c801c27-1a67-42b9-b7e9-5cda40cc31e5"/>
    <xsd:element name="properties">
      <xsd:complexType>
        <xsd:sequence>
          <xsd:element name="documentManagement">
            <xsd:complexType>
              <xsd:all>
                <xsd:element ref="ns2:TaxCatchAll" minOccurs="0"/>
                <xsd:element ref="ns2:TaxCatchAllLabel" minOccurs="0"/>
                <xsd:element ref="ns2:m6795feac28649ed9d267976d451aca9" minOccurs="0"/>
                <xsd:element ref="ns2:p80f26d8d1f146adb094b59bb2d7e4aa" minOccurs="0"/>
                <xsd:element ref="ns2:d4ca8337c1994847bf6bb7296b0f54ce" minOccurs="0"/>
                <xsd:element ref="ns2:f133f9ffc2f148e9b59aa9eb07bac662"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01c27-1a67-42b9-b7e9-5cda40cc31e5"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50e531bb-e7c4-4353-b528-55747fda6715}" ma:internalName="TaxCatchAll" ma:showField="CatchAllData" ma:web="2fbe4d9f-df14-47db-81f7-d2b5e9f12b56">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50e531bb-e7c4-4353-b528-55747fda6715}" ma:internalName="TaxCatchAllLabel" ma:readOnly="true" ma:showField="CatchAllDataLabel" ma:web="2fbe4d9f-df14-47db-81f7-d2b5e9f12b56">
      <xsd:complexType>
        <xsd:complexContent>
          <xsd:extension base="dms:MultiChoiceLookup">
            <xsd:sequence>
              <xsd:element name="Value" type="dms:Lookup" maxOccurs="unbounded" minOccurs="0" nillable="true"/>
            </xsd:sequence>
          </xsd:extension>
        </xsd:complexContent>
      </xsd:complexType>
    </xsd:element>
    <xsd:element name="m6795feac28649ed9d267976d451aca9" ma:index="10" nillable="true" ma:taxonomy="true" ma:internalName="m6795feac28649ed9d267976d451aca9" ma:taxonomyFieldName="Function_x0020_Tag" ma:displayName="Function Tag" ma:default="" ma:fieldId="{66795fea-c286-49ed-9d26-7976d451aca9}" ma:taxonomyMulti="true" ma:sspId="097b8a8d-5f3c-4193-8680-60a4d695ab07" ma:termSetId="74e6dea0-8e5e-427b-9ada-ff4a8fe18100" ma:anchorId="00000000-0000-0000-0000-000000000000" ma:open="false" ma:isKeyword="false">
      <xsd:complexType>
        <xsd:sequence>
          <xsd:element ref="pc:Terms" minOccurs="0" maxOccurs="1"/>
        </xsd:sequence>
      </xsd:complexType>
    </xsd:element>
    <xsd:element name="p80f26d8d1f146adb094b59bb2d7e4aa" ma:index="12" nillable="true" ma:taxonomy="true" ma:internalName="p80f26d8d1f146adb094b59bb2d7e4aa" ma:taxonomyFieldName="Sub_x0020_Function_x0020_Tag" ma:displayName="Sub Function Tag" ma:default="" ma:fieldId="{980f26d8-d1f1-46ad-b094-b59bb2d7e4aa}" ma:taxonomyMulti="true" ma:sspId="097b8a8d-5f3c-4193-8680-60a4d695ab07" ma:termSetId="9f0eb8fa-0f35-4412-8d8b-f54ebb4d2df7" ma:anchorId="00000000-0000-0000-0000-000000000000" ma:open="false" ma:isKeyword="false">
      <xsd:complexType>
        <xsd:sequence>
          <xsd:element ref="pc:Terms" minOccurs="0" maxOccurs="1"/>
        </xsd:sequence>
      </xsd:complexType>
    </xsd:element>
    <xsd:element name="d4ca8337c1994847bf6bb7296b0f54ce" ma:index="14" nillable="true" ma:taxonomy="true" ma:internalName="d4ca8337c1994847bf6bb7296b0f54ce" ma:taxonomyFieldName="Region_x0020_Tag" ma:displayName="Region Tag" ma:default="" ma:fieldId="{d4ca8337-c199-4847-bf6b-b7296b0f54ce}" ma:taxonomyMulti="true" ma:sspId="097b8a8d-5f3c-4193-8680-60a4d695ab07" ma:termSetId="b2db5dfe-1a5a-44d8-98b6-9388a6c81510" ma:anchorId="00000000-0000-0000-0000-000000000000" ma:open="false" ma:isKeyword="false">
      <xsd:complexType>
        <xsd:sequence>
          <xsd:element ref="pc:Terms" minOccurs="0" maxOccurs="1"/>
        </xsd:sequence>
      </xsd:complexType>
    </xsd:element>
    <xsd:element name="f133f9ffc2f148e9b59aa9eb07bac662" ma:index="16" nillable="true" ma:taxonomy="true" ma:internalName="f133f9ffc2f148e9b59aa9eb07bac662" ma:taxonomyFieldName="Country_x0020_Tag" ma:displayName="Country Tag" ma:default="" ma:fieldId="{f133f9ff-c2f1-48e9-b59a-a9eb07bac662}" ma:taxonomyMulti="true" ma:sspId="097b8a8d-5f3c-4193-8680-60a4d695ab07" ma:termSetId="bc13481f-8da9-48c7-80a0-edc1730dea49"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B3F82B-A57F-4F08-9586-C9F3B0200CDA}">
  <ds:schemaRefs>
    <ds:schemaRef ds:uri="Microsoft.SharePoint.Taxonomy.ContentTypeSync"/>
  </ds:schemaRefs>
</ds:datastoreItem>
</file>

<file path=customXml/itemProps2.xml><?xml version="1.0" encoding="utf-8"?>
<ds:datastoreItem xmlns:ds="http://schemas.openxmlformats.org/officeDocument/2006/customXml" ds:itemID="{139B1006-0711-45C8-8AF2-C42DAD45DB73}">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5c801c27-1a67-42b9-b7e9-5cda40cc31e5"/>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154E0F-A91F-4791-81CE-DEF586B3BFB6}">
  <ds:schemaRefs>
    <ds:schemaRef ds:uri="http://schemas.microsoft.com/sharepoint/v3/contenttype/forms"/>
  </ds:schemaRefs>
</ds:datastoreItem>
</file>

<file path=customXml/itemProps4.xml><?xml version="1.0" encoding="utf-8"?>
<ds:datastoreItem xmlns:ds="http://schemas.openxmlformats.org/officeDocument/2006/customXml" ds:itemID="{B1ECD608-AFA8-42D1-9F9E-6F898962D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01c27-1a67-42b9-b7e9-5cda40cc31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28842</TotalTime>
  <Words>4107</Words>
  <Application>Microsoft Office PowerPoint</Application>
  <PresentationFormat>On-screen Show (4:3)</PresentationFormat>
  <Paragraphs>529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Zapryanova, Mariya Shtereva</dc:creator>
  <cp:lastModifiedBy>Jill Davidian</cp:lastModifiedBy>
  <cp:revision>1648</cp:revision>
  <cp:lastPrinted>2015-06-08T07:12:45Z</cp:lastPrinted>
  <dcterms:created xsi:type="dcterms:W3CDTF">2006-08-16T00:00:00Z</dcterms:created>
  <dcterms:modified xsi:type="dcterms:W3CDTF">2020-06-17T05:38:45Z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0x010100B773C98385048640A1FA58A0683E96FB</vt:lpwstr>
  </property>
  <property fmtid="{D5CDD505-2E9C-101B-9397-08002B2CF9AE}" pid="3" name="ArticulateGUID">
    <vt:lpwstr>BFAFFA14-26EE-49FB-B36B-398C108F8A21</vt:lpwstr>
  </property>
  <property fmtid="{D5CDD505-2E9C-101B-9397-08002B2CF9AE}" pid="4" name="ArticulatePath">
    <vt:lpwstr>MIU Branding Guidelines _FINAL</vt:lpwstr>
  </property>
  <property fmtid="{D5CDD505-2E9C-101B-9397-08002B2CF9AE}" pid="5" name="Sub Function Tag">
    <vt:lpwstr/>
  </property>
  <property fmtid="{D5CDD505-2E9C-101B-9397-08002B2CF9AE}" pid="6" name="TaxKeyword">
    <vt:lpwstr/>
  </property>
  <property fmtid="{D5CDD505-2E9C-101B-9397-08002B2CF9AE}" pid="7" name="Function Tag">
    <vt:lpwstr/>
  </property>
  <property fmtid="{D5CDD505-2E9C-101B-9397-08002B2CF9AE}" pid="8" name="Region Tag">
    <vt:lpwstr/>
  </property>
  <property fmtid="{D5CDD505-2E9C-101B-9397-08002B2CF9AE}" pid="9" name="Country Tag">
    <vt:lpwstr/>
  </property>
</Properties>
</file>